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3"/>
  </p:sldMasterIdLst>
  <p:notesMasterIdLst>
    <p:notesMasterId r:id="rId24"/>
  </p:notesMasterIdLst>
  <p:sldIdLst>
    <p:sldId id="410" r:id="rId4"/>
    <p:sldId id="396" r:id="rId5"/>
    <p:sldId id="375" r:id="rId6"/>
    <p:sldId id="371" r:id="rId7"/>
    <p:sldId id="397" r:id="rId8"/>
    <p:sldId id="372" r:id="rId9"/>
    <p:sldId id="404" r:id="rId10"/>
    <p:sldId id="376" r:id="rId11"/>
    <p:sldId id="405" r:id="rId12"/>
    <p:sldId id="406" r:id="rId13"/>
    <p:sldId id="411" r:id="rId14"/>
    <p:sldId id="413" r:id="rId15"/>
    <p:sldId id="408" r:id="rId16"/>
    <p:sldId id="403" r:id="rId17"/>
    <p:sldId id="407" r:id="rId18"/>
    <p:sldId id="400" r:id="rId19"/>
    <p:sldId id="379" r:id="rId20"/>
    <p:sldId id="412" r:id="rId21"/>
    <p:sldId id="380" r:id="rId22"/>
    <p:sldId id="306" r:id="rId23"/>
  </p:sldIdLst>
  <p:sldSz cx="12192000"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86E"/>
    <a:srgbClr val="0099BF"/>
    <a:srgbClr val="E27702"/>
    <a:srgbClr val="256F68"/>
    <a:srgbClr val="00CCFF"/>
    <a:srgbClr val="66E0FF"/>
    <a:srgbClr val="40D3F7"/>
    <a:srgbClr val="686868"/>
    <a:srgbClr val="3B3838"/>
    <a:srgbClr val="3D99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19E191-4337-55B6-8429-3908F2FA6AE8}" v="4" dt="2024-10-17T09:58:04.5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79" autoAdjust="0"/>
    <p:restoredTop sz="96327"/>
  </p:normalViewPr>
  <p:slideViewPr>
    <p:cSldViewPr snapToGrid="0">
      <p:cViewPr varScale="1">
        <p:scale>
          <a:sx n="120" d="100"/>
          <a:sy n="120" d="100"/>
        </p:scale>
        <p:origin x="10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Marquart (retail technology)" userId="S::jmarquart@x2-solutions.com::3923755f-a032-49ad-9a37-24e4e6a32117" providerId="AD" clId="Web-{5119E191-4337-55B6-8429-3908F2FA6AE8}"/>
    <pc:docChg chg="modSld">
      <pc:chgData name="Julia Marquart (retail technology)" userId="S::jmarquart@x2-solutions.com::3923755f-a032-49ad-9a37-24e4e6a32117" providerId="AD" clId="Web-{5119E191-4337-55B6-8429-3908F2FA6AE8}" dt="2024-10-17T09:58:04.575" v="3"/>
      <pc:docMkLst>
        <pc:docMk/>
      </pc:docMkLst>
      <pc:sldChg chg="modSp">
        <pc:chgData name="Julia Marquart (retail technology)" userId="S::jmarquart@x2-solutions.com::3923755f-a032-49ad-9a37-24e4e6a32117" providerId="AD" clId="Web-{5119E191-4337-55B6-8429-3908F2FA6AE8}" dt="2024-10-17T09:58:04.575" v="3"/>
        <pc:sldMkLst>
          <pc:docMk/>
          <pc:sldMk cId="111299348" sldId="410"/>
        </pc:sldMkLst>
        <pc:picChg chg="mod">
          <ac:chgData name="Julia Marquart (retail technology)" userId="S::jmarquart@x2-solutions.com::3923755f-a032-49ad-9a37-24e4e6a32117" providerId="AD" clId="Web-{5119E191-4337-55B6-8429-3908F2FA6AE8}" dt="2024-10-17T09:58:04.575" v="3"/>
          <ac:picMkLst>
            <pc:docMk/>
            <pc:sldMk cId="111299348" sldId="410"/>
            <ac:picMk id="5" creationId="{BC9CD22B-145D-117C-FF4C-4DD89A898211}"/>
          </ac:picMkLst>
        </pc:picChg>
      </pc:sldChg>
    </pc:docChg>
  </pc:docChgLst>
  <pc:docChgLst>
    <pc:chgData name="Thomas O. Keller (x2 consulting)" userId="fd17eb51-de58-4166-8300-b56b43311fed" providerId="ADAL" clId="{790856AF-7F52-430D-9AC6-BAE1FD17951A}"/>
    <pc:docChg chg="modSld sldOrd">
      <pc:chgData name="Thomas O. Keller (x2 consulting)" userId="fd17eb51-de58-4166-8300-b56b43311fed" providerId="ADAL" clId="{790856AF-7F52-430D-9AC6-BAE1FD17951A}" dt="2024-10-03T13:06:27.328" v="1"/>
      <pc:docMkLst>
        <pc:docMk/>
      </pc:docMkLst>
      <pc:sldChg chg="ord">
        <pc:chgData name="Thomas O. Keller (x2 consulting)" userId="fd17eb51-de58-4166-8300-b56b43311fed" providerId="ADAL" clId="{790856AF-7F52-430D-9AC6-BAE1FD17951A}" dt="2024-10-03T13:06:27.328" v="1"/>
        <pc:sldMkLst>
          <pc:docMk/>
          <pc:sldMk cId="4142278268" sldId="37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5F87716C-8FC4-479C-AF44-2C9174DB0743}" type="datetimeFigureOut">
              <a:rPr lang="de-DE" smtClean="0"/>
              <a:t>17.10.2024</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15D529CD-3105-4B6E-92AF-B6B6B0C2F31F}" type="slidenum">
              <a:rPr lang="de-DE" smtClean="0"/>
              <a:t>‹#›</a:t>
            </a:fld>
            <a:endParaRPr lang="de-DE"/>
          </a:p>
        </p:txBody>
      </p:sp>
    </p:spTree>
    <p:extLst>
      <p:ext uri="{BB962C8B-B14F-4D97-AF65-F5344CB8AC3E}">
        <p14:creationId xmlns:p14="http://schemas.microsoft.com/office/powerpoint/2010/main" val="229951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idx="10"/>
          </p:nvPr>
        </p:nvSpPr>
        <p:spPr/>
        <p:txBody>
          <a:bodyPr/>
          <a:lstStyle/>
          <a:p>
            <a:pPr>
              <a:buClr>
                <a:srgbClr val="000000"/>
              </a:buClr>
              <a:buSzPts val="1200"/>
            </a:pPr>
            <a:fld id="{00000000-1234-1234-1234-123412341234}" type="slidenum">
              <a:rPr lang="en-US">
                <a:solidFill>
                  <a:srgbClr val="000000"/>
                </a:solidFill>
                <a:latin typeface="Calibri"/>
                <a:ea typeface="Calibri"/>
                <a:cs typeface="Calibri"/>
                <a:sym typeface="Calibri"/>
              </a:rPr>
              <a:pPr>
                <a:buClr>
                  <a:srgbClr val="000000"/>
                </a:buClr>
                <a:buSzPts val="1200"/>
              </a:pPr>
              <a:t>1</a:t>
            </a:fld>
            <a:endParaRPr lang="en-US"/>
          </a:p>
        </p:txBody>
      </p:sp>
    </p:spTree>
    <p:extLst>
      <p:ext uri="{BB962C8B-B14F-4D97-AF65-F5344CB8AC3E}">
        <p14:creationId xmlns:p14="http://schemas.microsoft.com/office/powerpoint/2010/main" val="3095547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D529CD-3105-4B6E-92AF-B6B6B0C2F31F}" type="slidenum">
              <a:rPr lang="de-DE" smtClean="0"/>
              <a:t>6</a:t>
            </a:fld>
            <a:endParaRPr lang="de-DE"/>
          </a:p>
        </p:txBody>
      </p:sp>
    </p:spTree>
    <p:extLst>
      <p:ext uri="{BB962C8B-B14F-4D97-AF65-F5344CB8AC3E}">
        <p14:creationId xmlns:p14="http://schemas.microsoft.com/office/powerpoint/2010/main" val="2936250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D529CD-3105-4B6E-92AF-B6B6B0C2F31F}" type="slidenum">
              <a:rPr lang="de-DE" smtClean="0"/>
              <a:t>11</a:t>
            </a:fld>
            <a:endParaRPr lang="de-DE"/>
          </a:p>
        </p:txBody>
      </p:sp>
    </p:spTree>
    <p:extLst>
      <p:ext uri="{BB962C8B-B14F-4D97-AF65-F5344CB8AC3E}">
        <p14:creationId xmlns:p14="http://schemas.microsoft.com/office/powerpoint/2010/main" val="3488449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5D529CD-3105-4B6E-92AF-B6B6B0C2F31F}" type="slidenum">
              <a:rPr lang="de-DE" smtClean="0"/>
              <a:t>12</a:t>
            </a:fld>
            <a:endParaRPr lang="de-DE"/>
          </a:p>
        </p:txBody>
      </p:sp>
    </p:spTree>
    <p:extLst>
      <p:ext uri="{BB962C8B-B14F-4D97-AF65-F5344CB8AC3E}">
        <p14:creationId xmlns:p14="http://schemas.microsoft.com/office/powerpoint/2010/main" val="262410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5D529CD-3105-4B6E-92AF-B6B6B0C2F31F}" type="slidenum">
              <a:rPr lang="de-DE" smtClean="0"/>
              <a:t>17</a:t>
            </a:fld>
            <a:endParaRPr lang="de-DE"/>
          </a:p>
        </p:txBody>
      </p:sp>
    </p:spTree>
    <p:extLst>
      <p:ext uri="{BB962C8B-B14F-4D97-AF65-F5344CB8AC3E}">
        <p14:creationId xmlns:p14="http://schemas.microsoft.com/office/powerpoint/2010/main" val="142618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213005FD-05CA-4957-87C3-8F5BDE21DD42}" type="datetime1">
              <a:rPr lang="de-DE" smtClean="0"/>
              <a:t>17.10.2024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3093466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C385E63-DF2E-42D6-A96E-D9786B3274ED}" type="datetime1">
              <a:rPr lang="de-DE" smtClean="0"/>
              <a:t>17.10.2024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185981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0AABA162-20E0-468C-BD6C-BA1CAE611CB3}" type="datetime1">
              <a:rPr lang="de-DE" smtClean="0"/>
              <a:t>17.10.2024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678947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1060400" y="517533"/>
            <a:ext cx="10071200" cy="763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600"/>
              <a:buNone/>
              <a:defRPr sz="3733" b="1">
                <a:solidFill>
                  <a:srgbClr val="193441"/>
                </a:solidFill>
                <a:latin typeface="Roboto"/>
                <a:ea typeface="Roboto"/>
                <a:cs typeface="Roboto"/>
                <a:sym typeface="Roboto"/>
              </a:defRPr>
            </a:lvl1pPr>
            <a:lvl2pPr lvl="1" algn="ctr">
              <a:lnSpc>
                <a:spcPct val="100000"/>
              </a:lnSpc>
              <a:spcBef>
                <a:spcPts val="0"/>
              </a:spcBef>
              <a:spcAft>
                <a:spcPts val="0"/>
              </a:spcAft>
              <a:buSzPts val="2800"/>
              <a:buNone/>
              <a:defRPr sz="3200" b="1">
                <a:solidFill>
                  <a:srgbClr val="193441"/>
                </a:solidFill>
                <a:latin typeface="Roboto"/>
                <a:ea typeface="Roboto"/>
                <a:cs typeface="Roboto"/>
                <a:sym typeface="Roboto"/>
              </a:defRPr>
            </a:lvl2pPr>
            <a:lvl3pPr lvl="2" algn="ctr">
              <a:lnSpc>
                <a:spcPct val="100000"/>
              </a:lnSpc>
              <a:spcBef>
                <a:spcPts val="0"/>
              </a:spcBef>
              <a:spcAft>
                <a:spcPts val="0"/>
              </a:spcAft>
              <a:buSzPts val="2800"/>
              <a:buNone/>
              <a:defRPr sz="3200" b="1">
                <a:solidFill>
                  <a:srgbClr val="193441"/>
                </a:solidFill>
                <a:latin typeface="Roboto"/>
                <a:ea typeface="Roboto"/>
                <a:cs typeface="Roboto"/>
                <a:sym typeface="Roboto"/>
              </a:defRPr>
            </a:lvl3pPr>
            <a:lvl4pPr lvl="3" algn="ctr">
              <a:lnSpc>
                <a:spcPct val="100000"/>
              </a:lnSpc>
              <a:spcBef>
                <a:spcPts val="0"/>
              </a:spcBef>
              <a:spcAft>
                <a:spcPts val="0"/>
              </a:spcAft>
              <a:buSzPts val="2800"/>
              <a:buNone/>
              <a:defRPr sz="3200" b="1">
                <a:solidFill>
                  <a:srgbClr val="193441"/>
                </a:solidFill>
                <a:latin typeface="Roboto"/>
                <a:ea typeface="Roboto"/>
                <a:cs typeface="Roboto"/>
                <a:sym typeface="Roboto"/>
              </a:defRPr>
            </a:lvl4pPr>
            <a:lvl5pPr lvl="4" algn="ctr">
              <a:lnSpc>
                <a:spcPct val="100000"/>
              </a:lnSpc>
              <a:spcBef>
                <a:spcPts val="0"/>
              </a:spcBef>
              <a:spcAft>
                <a:spcPts val="0"/>
              </a:spcAft>
              <a:buSzPts val="2800"/>
              <a:buNone/>
              <a:defRPr sz="3200" b="1">
                <a:solidFill>
                  <a:srgbClr val="193441"/>
                </a:solidFill>
                <a:latin typeface="Roboto"/>
                <a:ea typeface="Roboto"/>
                <a:cs typeface="Roboto"/>
                <a:sym typeface="Roboto"/>
              </a:defRPr>
            </a:lvl5pPr>
            <a:lvl6pPr lvl="5" algn="ctr">
              <a:lnSpc>
                <a:spcPct val="100000"/>
              </a:lnSpc>
              <a:spcBef>
                <a:spcPts val="0"/>
              </a:spcBef>
              <a:spcAft>
                <a:spcPts val="0"/>
              </a:spcAft>
              <a:buSzPts val="2800"/>
              <a:buNone/>
              <a:defRPr sz="3200" b="1">
                <a:solidFill>
                  <a:srgbClr val="193441"/>
                </a:solidFill>
                <a:latin typeface="Roboto"/>
                <a:ea typeface="Roboto"/>
                <a:cs typeface="Roboto"/>
                <a:sym typeface="Roboto"/>
              </a:defRPr>
            </a:lvl6pPr>
            <a:lvl7pPr lvl="6" algn="ctr">
              <a:lnSpc>
                <a:spcPct val="100000"/>
              </a:lnSpc>
              <a:spcBef>
                <a:spcPts val="0"/>
              </a:spcBef>
              <a:spcAft>
                <a:spcPts val="0"/>
              </a:spcAft>
              <a:buSzPts val="2800"/>
              <a:buNone/>
              <a:defRPr sz="3200" b="1">
                <a:solidFill>
                  <a:srgbClr val="193441"/>
                </a:solidFill>
                <a:latin typeface="Roboto"/>
                <a:ea typeface="Roboto"/>
                <a:cs typeface="Roboto"/>
                <a:sym typeface="Roboto"/>
              </a:defRPr>
            </a:lvl7pPr>
            <a:lvl8pPr lvl="7" algn="ctr">
              <a:lnSpc>
                <a:spcPct val="100000"/>
              </a:lnSpc>
              <a:spcBef>
                <a:spcPts val="0"/>
              </a:spcBef>
              <a:spcAft>
                <a:spcPts val="0"/>
              </a:spcAft>
              <a:buSzPts val="2800"/>
              <a:buNone/>
              <a:defRPr sz="3200" b="1">
                <a:solidFill>
                  <a:srgbClr val="193441"/>
                </a:solidFill>
                <a:latin typeface="Roboto"/>
                <a:ea typeface="Roboto"/>
                <a:cs typeface="Roboto"/>
                <a:sym typeface="Roboto"/>
              </a:defRPr>
            </a:lvl8pPr>
            <a:lvl9pPr lvl="8" algn="ctr">
              <a:lnSpc>
                <a:spcPct val="100000"/>
              </a:lnSpc>
              <a:spcBef>
                <a:spcPts val="0"/>
              </a:spcBef>
              <a:spcAft>
                <a:spcPts val="0"/>
              </a:spcAft>
              <a:buSzPts val="2800"/>
              <a:buNone/>
              <a:defRPr sz="3200" b="1">
                <a:solidFill>
                  <a:srgbClr val="193441"/>
                </a:solidFill>
                <a:latin typeface="Roboto"/>
                <a:ea typeface="Roboto"/>
                <a:cs typeface="Roboto"/>
                <a:sym typeface="Roboto"/>
              </a:defRPr>
            </a:lvl9pPr>
          </a:lstStyle>
          <a:p>
            <a:endParaRPr/>
          </a:p>
        </p:txBody>
      </p:sp>
    </p:spTree>
    <p:extLst>
      <p:ext uri="{BB962C8B-B14F-4D97-AF65-F5344CB8AC3E}">
        <p14:creationId xmlns:p14="http://schemas.microsoft.com/office/powerpoint/2010/main" val="471623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2">
                    <a:lumMod val="25000"/>
                  </a:schemeClr>
                </a:solidFill>
              </a:defRPr>
            </a:lvl1pPr>
          </a:lstStyle>
          <a:p>
            <a:r>
              <a:rPr lang="de-DE"/>
              <a:t>Titelmasterformat durch Klicken bearbeiten</a:t>
            </a:r>
          </a:p>
        </p:txBody>
      </p:sp>
      <p:sp>
        <p:nvSpPr>
          <p:cNvPr id="3" name="Inhaltsplatzhalter 2"/>
          <p:cNvSpPr>
            <a:spLocks noGrp="1"/>
          </p:cNvSpPr>
          <p:nvPr>
            <p:ph idx="1"/>
          </p:nvPr>
        </p:nvSpPr>
        <p:spPr/>
        <p:txBody>
          <a:bodyPr/>
          <a:lstStyle>
            <a:lvl1pPr>
              <a:defRPr>
                <a:solidFill>
                  <a:schemeClr val="bg2">
                    <a:lumMod val="25000"/>
                  </a:schemeClr>
                </a:solidFill>
              </a:defRPr>
            </a:lvl1pPr>
            <a:lvl2pPr>
              <a:defRPr>
                <a:solidFill>
                  <a:schemeClr val="bg2">
                    <a:lumMod val="25000"/>
                  </a:schemeClr>
                </a:solidFill>
              </a:defRPr>
            </a:lvl2pPr>
            <a:lvl3pPr>
              <a:defRPr>
                <a:solidFill>
                  <a:schemeClr val="bg2">
                    <a:lumMod val="25000"/>
                  </a:schemeClr>
                </a:solidFill>
              </a:defRPr>
            </a:lvl3pPr>
            <a:lvl4pPr>
              <a:defRPr>
                <a:solidFill>
                  <a:schemeClr val="bg2">
                    <a:lumMod val="25000"/>
                  </a:schemeClr>
                </a:solidFill>
              </a:defRPr>
            </a:lvl4pPr>
            <a:lvl5pPr>
              <a:defRPr>
                <a:solidFill>
                  <a:schemeClr val="bg2">
                    <a:lumMod val="25000"/>
                  </a:schemeClr>
                </a:solidFill>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44F759E8-4ED2-4A79-A988-B96E2ABD4FF6}" type="datetime1">
              <a:rPr lang="de-DE" smtClean="0"/>
              <a:t>17.10.2024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lvl1pPr>
              <a:defRPr b="1">
                <a:solidFill>
                  <a:schemeClr val="accent2"/>
                </a:solidFill>
                <a:latin typeface="+mn-lt"/>
              </a:defRPr>
            </a:lvl1pPr>
          </a:lstStyle>
          <a:p>
            <a:fld id="{A8CC698C-A01C-4AB2-8012-FDE6FF3537BB}" type="slidenum">
              <a:rPr lang="de-DE" smtClean="0"/>
              <a:pPr/>
              <a:t>‹#›</a:t>
            </a:fld>
            <a:endParaRPr lang="de-DE"/>
          </a:p>
        </p:txBody>
      </p:sp>
    </p:spTree>
    <p:extLst>
      <p:ext uri="{BB962C8B-B14F-4D97-AF65-F5344CB8AC3E}">
        <p14:creationId xmlns:p14="http://schemas.microsoft.com/office/powerpoint/2010/main" val="2970875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solidFill>
                  <a:schemeClr val="bg2">
                    <a:lumMod val="25000"/>
                  </a:schemeClr>
                </a:solidFill>
              </a:defRPr>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
        <p:nvSpPr>
          <p:cNvPr id="4" name="Datumsplatzhalter 3"/>
          <p:cNvSpPr>
            <a:spLocks noGrp="1"/>
          </p:cNvSpPr>
          <p:nvPr>
            <p:ph type="dt" sz="half" idx="10"/>
          </p:nvPr>
        </p:nvSpPr>
        <p:spPr/>
        <p:txBody>
          <a:bodyPr/>
          <a:lstStyle/>
          <a:p>
            <a:fld id="{CDBD090A-8525-4961-8DCC-40FA714B9A2A}" type="datetime1">
              <a:rPr lang="de-DE" smtClean="0"/>
              <a:t>17.10.2024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lvl1pPr>
              <a:defRPr b="1">
                <a:solidFill>
                  <a:schemeClr val="accent2"/>
                </a:solidFill>
              </a:defRPr>
            </a:lvl1pPr>
          </a:lstStyle>
          <a:p>
            <a:fld id="{A8CC698C-A01C-4AB2-8012-FDE6FF3537BB}" type="slidenum">
              <a:rPr lang="de-DE" smtClean="0"/>
              <a:pPr/>
              <a:t>‹#›</a:t>
            </a:fld>
            <a:endParaRPr lang="de-DE"/>
          </a:p>
        </p:txBody>
      </p:sp>
      <p:pic>
        <p:nvPicPr>
          <p:cNvPr id="7" name="Grafik 6">
            <a:extLst>
              <a:ext uri="{FF2B5EF4-FFF2-40B4-BE49-F238E27FC236}">
                <a16:creationId xmlns:a16="http://schemas.microsoft.com/office/drawing/2014/main" id="{C60A4928-97B8-4A6B-854A-DC81BCC611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4982" y="66568"/>
            <a:ext cx="976223" cy="451027"/>
          </a:xfrm>
          <a:prstGeom prst="rect">
            <a:avLst/>
          </a:prstGeom>
        </p:spPr>
      </p:pic>
    </p:spTree>
    <p:extLst>
      <p:ext uri="{BB962C8B-B14F-4D97-AF65-F5344CB8AC3E}">
        <p14:creationId xmlns:p14="http://schemas.microsoft.com/office/powerpoint/2010/main" val="1809958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chemeClr val="bg2">
                    <a:lumMod val="25000"/>
                  </a:schemeClr>
                </a:solidFill>
                <a:latin typeface="+mn-lt"/>
              </a:defRPr>
            </a:lvl1p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lvl1pPr>
              <a:defRPr>
                <a:solidFill>
                  <a:schemeClr val="bg2">
                    <a:lumMod val="25000"/>
                  </a:schemeClr>
                </a:solidFill>
                <a:latin typeface="+mn-lt"/>
              </a:defRPr>
            </a:lvl1pPr>
            <a:lvl2pPr>
              <a:defRPr>
                <a:solidFill>
                  <a:schemeClr val="bg2">
                    <a:lumMod val="25000"/>
                  </a:schemeClr>
                </a:solidFill>
                <a:latin typeface="+mn-lt"/>
              </a:defRPr>
            </a:lvl2pPr>
            <a:lvl3pPr>
              <a:defRPr>
                <a:solidFill>
                  <a:schemeClr val="bg2">
                    <a:lumMod val="25000"/>
                  </a:schemeClr>
                </a:solidFill>
                <a:latin typeface="+mn-lt"/>
              </a:defRPr>
            </a:lvl3pPr>
            <a:lvl4pPr>
              <a:defRPr>
                <a:solidFill>
                  <a:schemeClr val="bg2">
                    <a:lumMod val="25000"/>
                  </a:schemeClr>
                </a:solidFill>
                <a:latin typeface="+mn-lt"/>
              </a:defRPr>
            </a:lvl4pPr>
            <a:lvl5pPr>
              <a:defRPr>
                <a:solidFill>
                  <a:schemeClr val="bg2">
                    <a:lumMod val="25000"/>
                  </a:schemeClr>
                </a:solidFill>
                <a:latin typeface="+mn-l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lvl1pPr>
              <a:defRPr>
                <a:solidFill>
                  <a:schemeClr val="bg2">
                    <a:lumMod val="25000"/>
                  </a:schemeClr>
                </a:solidFill>
                <a:latin typeface="+mn-lt"/>
              </a:defRPr>
            </a:lvl1pPr>
            <a:lvl2pPr>
              <a:defRPr>
                <a:solidFill>
                  <a:schemeClr val="bg2">
                    <a:lumMod val="25000"/>
                  </a:schemeClr>
                </a:solidFill>
                <a:latin typeface="+mn-lt"/>
              </a:defRPr>
            </a:lvl2pPr>
            <a:lvl3pPr>
              <a:defRPr>
                <a:solidFill>
                  <a:schemeClr val="bg2">
                    <a:lumMod val="25000"/>
                  </a:schemeClr>
                </a:solidFill>
                <a:latin typeface="+mn-lt"/>
              </a:defRPr>
            </a:lvl3pPr>
            <a:lvl4pPr>
              <a:defRPr>
                <a:solidFill>
                  <a:schemeClr val="bg2">
                    <a:lumMod val="25000"/>
                  </a:schemeClr>
                </a:solidFill>
                <a:latin typeface="+mn-lt"/>
              </a:defRPr>
            </a:lvl4pPr>
            <a:lvl5pPr>
              <a:defRPr>
                <a:solidFill>
                  <a:schemeClr val="bg2">
                    <a:lumMod val="25000"/>
                  </a:schemeClr>
                </a:solidFill>
                <a:latin typeface="+mn-l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D45BC2F8-11AD-44C9-BEC1-2B3EA14CEB8D}" type="datetime1">
              <a:rPr lang="de-DE" smtClean="0"/>
              <a:t>17.10.2024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lvl1pPr>
              <a:defRPr b="1">
                <a:solidFill>
                  <a:schemeClr val="accent2"/>
                </a:solidFill>
                <a:latin typeface="+mn-lt"/>
              </a:defRPr>
            </a:lvl1pPr>
          </a:lstStyle>
          <a:p>
            <a:fld id="{A8CC698C-A01C-4AB2-8012-FDE6FF3537BB}" type="slidenum">
              <a:rPr lang="de-DE" smtClean="0"/>
              <a:pPr/>
              <a:t>‹#›</a:t>
            </a:fld>
            <a:endParaRPr lang="de-DE"/>
          </a:p>
        </p:txBody>
      </p:sp>
      <p:pic>
        <p:nvPicPr>
          <p:cNvPr id="8" name="Grafik 7">
            <a:extLst>
              <a:ext uri="{FF2B5EF4-FFF2-40B4-BE49-F238E27FC236}">
                <a16:creationId xmlns:a16="http://schemas.microsoft.com/office/drawing/2014/main" id="{C60A4928-97B8-4A6B-854A-DC81BCC611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4982" y="66568"/>
            <a:ext cx="976223" cy="451027"/>
          </a:xfrm>
          <a:prstGeom prst="rect">
            <a:avLst/>
          </a:prstGeom>
        </p:spPr>
      </p:pic>
    </p:spTree>
    <p:extLst>
      <p:ext uri="{BB962C8B-B14F-4D97-AF65-F5344CB8AC3E}">
        <p14:creationId xmlns:p14="http://schemas.microsoft.com/office/powerpoint/2010/main" val="150501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a:solidFill>
                  <a:schemeClr val="bg2">
                    <a:lumMod val="25000"/>
                  </a:schemeClr>
                </a:solidFill>
                <a:latin typeface="+mn-lt"/>
              </a:defRPr>
            </a:lvl1p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solidFill>
                  <a:schemeClr val="bg2">
                    <a:lumMod val="2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684588"/>
          </a:xfrm>
        </p:spPr>
        <p:txBody>
          <a:bodyPr/>
          <a:lstStyle>
            <a:lvl1pPr>
              <a:defRPr>
                <a:solidFill>
                  <a:schemeClr val="bg2">
                    <a:lumMod val="25000"/>
                  </a:schemeClr>
                </a:solidFill>
                <a:latin typeface="+mn-lt"/>
              </a:defRPr>
            </a:lvl1pPr>
            <a:lvl2pPr>
              <a:defRPr>
                <a:solidFill>
                  <a:schemeClr val="bg2">
                    <a:lumMod val="25000"/>
                  </a:schemeClr>
                </a:solidFill>
                <a:latin typeface="+mn-lt"/>
              </a:defRPr>
            </a:lvl2pPr>
            <a:lvl3pPr>
              <a:defRPr>
                <a:solidFill>
                  <a:schemeClr val="bg2">
                    <a:lumMod val="25000"/>
                  </a:schemeClr>
                </a:solidFill>
                <a:latin typeface="+mn-lt"/>
              </a:defRPr>
            </a:lvl3pPr>
            <a:lvl4pPr>
              <a:defRPr>
                <a:solidFill>
                  <a:schemeClr val="bg2">
                    <a:lumMod val="25000"/>
                  </a:schemeClr>
                </a:solidFill>
                <a:latin typeface="+mn-lt"/>
              </a:defRPr>
            </a:lvl4pPr>
            <a:lvl5pPr>
              <a:defRPr>
                <a:solidFill>
                  <a:schemeClr val="bg2">
                    <a:lumMod val="25000"/>
                  </a:schemeClr>
                </a:solidFill>
                <a:latin typeface="+mn-l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solidFill>
                  <a:schemeClr val="bg2">
                    <a:lumMod val="2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684588"/>
          </a:xfrm>
        </p:spPr>
        <p:txBody>
          <a:bodyPr/>
          <a:lstStyle>
            <a:lvl1pPr>
              <a:defRPr>
                <a:solidFill>
                  <a:schemeClr val="bg2">
                    <a:lumMod val="25000"/>
                  </a:schemeClr>
                </a:solidFill>
                <a:latin typeface="+mn-lt"/>
              </a:defRPr>
            </a:lvl1pPr>
            <a:lvl2pPr>
              <a:defRPr>
                <a:solidFill>
                  <a:schemeClr val="bg2">
                    <a:lumMod val="25000"/>
                  </a:schemeClr>
                </a:solidFill>
                <a:latin typeface="+mn-lt"/>
              </a:defRPr>
            </a:lvl2pPr>
            <a:lvl3pPr>
              <a:defRPr>
                <a:solidFill>
                  <a:schemeClr val="bg2">
                    <a:lumMod val="25000"/>
                  </a:schemeClr>
                </a:solidFill>
                <a:latin typeface="+mn-lt"/>
              </a:defRPr>
            </a:lvl3pPr>
            <a:lvl4pPr>
              <a:defRPr>
                <a:solidFill>
                  <a:schemeClr val="bg2">
                    <a:lumMod val="25000"/>
                  </a:schemeClr>
                </a:solidFill>
                <a:latin typeface="+mn-lt"/>
              </a:defRPr>
            </a:lvl4pPr>
            <a:lvl5pPr>
              <a:defRPr>
                <a:solidFill>
                  <a:schemeClr val="bg2">
                    <a:lumMod val="25000"/>
                  </a:schemeClr>
                </a:solidFill>
                <a:latin typeface="+mn-lt"/>
              </a:defRPr>
            </a:lvl5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E2EB45BC-5EEC-4D42-A181-3F9DB8450280}" type="datetime1">
              <a:rPr lang="de-DE" smtClean="0"/>
              <a:t>17.10.2024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lvl1pPr>
              <a:defRPr b="1">
                <a:solidFill>
                  <a:schemeClr val="accent2"/>
                </a:solidFill>
                <a:latin typeface="+mn-lt"/>
              </a:defRPr>
            </a:lvl1pPr>
          </a:lstStyle>
          <a:p>
            <a:fld id="{A8CC698C-A01C-4AB2-8012-FDE6FF3537BB}" type="slidenum">
              <a:rPr lang="de-DE" smtClean="0"/>
              <a:pPr/>
              <a:t>‹#›</a:t>
            </a:fld>
            <a:endParaRPr lang="de-DE"/>
          </a:p>
        </p:txBody>
      </p:sp>
      <p:pic>
        <p:nvPicPr>
          <p:cNvPr id="10" name="Grafik 9">
            <a:extLst>
              <a:ext uri="{FF2B5EF4-FFF2-40B4-BE49-F238E27FC236}">
                <a16:creationId xmlns:a16="http://schemas.microsoft.com/office/drawing/2014/main" id="{C60A4928-97B8-4A6B-854A-DC81BCC611D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4982" y="66568"/>
            <a:ext cx="976223" cy="451027"/>
          </a:xfrm>
          <a:prstGeom prst="rect">
            <a:avLst/>
          </a:prstGeom>
        </p:spPr>
      </p:pic>
    </p:spTree>
    <p:extLst>
      <p:ext uri="{BB962C8B-B14F-4D97-AF65-F5344CB8AC3E}">
        <p14:creationId xmlns:p14="http://schemas.microsoft.com/office/powerpoint/2010/main" val="115358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1E4C9F46-EAED-482E-BE97-AB68185C0000}" type="datetime1">
              <a:rPr lang="de-DE" smtClean="0"/>
              <a:t>17.10.2024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1618239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1AEA075-C05C-4F69-8290-7D46FEDB27E3}" type="datetime1">
              <a:rPr lang="de-DE" smtClean="0"/>
              <a:t>17.10.2024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206026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3174E9DC-620F-4491-9575-C79E0BF0DC37}" type="datetime1">
              <a:rPr lang="de-DE" smtClean="0"/>
              <a:t>17.10.2024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67787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
        <p:nvSpPr>
          <p:cNvPr id="5" name="Datumsplatzhalter 4"/>
          <p:cNvSpPr>
            <a:spLocks noGrp="1"/>
          </p:cNvSpPr>
          <p:nvPr>
            <p:ph type="dt" sz="half" idx="10"/>
          </p:nvPr>
        </p:nvSpPr>
        <p:spPr/>
        <p:txBody>
          <a:bodyPr/>
          <a:lstStyle/>
          <a:p>
            <a:fld id="{3C9F8AF6-8DF7-4CFC-B80B-E35F410F5ED7}" type="datetime1">
              <a:rPr lang="de-DE" smtClean="0"/>
              <a:t>17.10.2024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A8CC698C-A01C-4AB2-8012-FDE6FF3537BB}" type="slidenum">
              <a:rPr lang="de-DE" smtClean="0"/>
              <a:t>‹#›</a:t>
            </a:fld>
            <a:endParaRPr lang="de-DE"/>
          </a:p>
        </p:txBody>
      </p:sp>
    </p:spTree>
    <p:extLst>
      <p:ext uri="{BB962C8B-B14F-4D97-AF65-F5344CB8AC3E}">
        <p14:creationId xmlns:p14="http://schemas.microsoft.com/office/powerpoint/2010/main" val="3473345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97C50-25FD-4F91-9DB4-7F7FEE6CDF1D}" type="datetime1">
              <a:rPr lang="de-DE" smtClean="0"/>
              <a:t>17.10.2024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CC698C-A01C-4AB2-8012-FDE6FF3537BB}" type="slidenum">
              <a:rPr lang="de-DE" smtClean="0"/>
              <a:t>‹#›</a:t>
            </a:fld>
            <a:endParaRPr lang="de-DE"/>
          </a:p>
        </p:txBody>
      </p:sp>
    </p:spTree>
    <p:extLst>
      <p:ext uri="{BB962C8B-B14F-4D97-AF65-F5344CB8AC3E}">
        <p14:creationId xmlns:p14="http://schemas.microsoft.com/office/powerpoint/2010/main" val="2352603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jpe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1.png"/><Relationship Id="rId12" Type="http://schemas.openxmlformats.org/officeDocument/2006/relationships/image" Target="../media/image26.jpeg"/><Relationship Id="rId17" Type="http://schemas.openxmlformats.org/officeDocument/2006/relationships/image" Target="../media/image32.png"/><Relationship Id="rId2" Type="http://schemas.openxmlformats.org/officeDocument/2006/relationships/notesSlide" Target="../notesSlides/notesSlide3.xml"/><Relationship Id="rId16"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30.jpeg"/><Relationship Id="rId10"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23.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21.png"/><Relationship Id="rId17" Type="http://schemas.openxmlformats.org/officeDocument/2006/relationships/image" Target="../media/image26.jpeg"/><Relationship Id="rId2" Type="http://schemas.openxmlformats.org/officeDocument/2006/relationships/notesSlide" Target="../notesSlides/notesSlide4.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1.png"/><Relationship Id="rId11" Type="http://schemas.openxmlformats.org/officeDocument/2006/relationships/image" Target="../media/image20.png"/><Relationship Id="rId5" Type="http://schemas.openxmlformats.org/officeDocument/2006/relationships/image" Target="../media/image30.jpe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29.png"/><Relationship Id="rId9" Type="http://schemas.openxmlformats.org/officeDocument/2006/relationships/image" Target="../media/image27.pn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jpe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7.png"/><Relationship Id="rId4" Type="http://schemas.openxmlformats.org/officeDocument/2006/relationships/image" Target="../media/image15.sv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13599D9-34B0-8F3D-5E5F-2B40D56939F5}"/>
              </a:ext>
            </a:extLst>
          </p:cNvPr>
          <p:cNvSpPr/>
          <p:nvPr/>
        </p:nvSpPr>
        <p:spPr>
          <a:xfrm>
            <a:off x="0" y="-1903"/>
            <a:ext cx="12192001" cy="6859902"/>
          </a:xfrm>
          <a:prstGeom prst="rect">
            <a:avLst/>
          </a:prstGeom>
          <a:gradFill flip="none" rotWithShape="1">
            <a:gsLst>
              <a:gs pos="0">
                <a:schemeClr val="bg1"/>
              </a:gs>
              <a:gs pos="7000">
                <a:schemeClr val="bg1">
                  <a:lumMod val="95000"/>
                </a:schemeClr>
              </a:gs>
              <a:gs pos="65000">
                <a:srgbClr val="48A0B7"/>
              </a:gs>
              <a:gs pos="43000">
                <a:schemeClr val="accent1">
                  <a:lumMod val="100000"/>
                </a:schemeClr>
              </a:gs>
              <a:gs pos="100000">
                <a:srgbClr val="03586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9B4632C-A634-5024-9E70-0EDE28CB0D5B}"/>
              </a:ext>
            </a:extLst>
          </p:cNvPr>
          <p:cNvSpPr>
            <a:spLocks noGrp="1" noRot="1" noMove="1" noResize="1" noEditPoints="1" noAdjustHandles="1" noChangeArrowheads="1" noChangeShapeType="1"/>
          </p:cNvSpPr>
          <p:nvPr/>
        </p:nvSpPr>
        <p:spPr>
          <a:xfrm>
            <a:off x="0" y="0"/>
            <a:ext cx="12192000" cy="6858000"/>
          </a:xfrm>
          <a:prstGeom prst="rect">
            <a:avLst/>
          </a:prstGeom>
          <a:solidFill>
            <a:srgbClr val="40D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up of a hand on a shopping cart&#10;&#10;Description automatically generated">
            <a:extLst>
              <a:ext uri="{FF2B5EF4-FFF2-40B4-BE49-F238E27FC236}">
                <a16:creationId xmlns:a16="http://schemas.microsoft.com/office/drawing/2014/main" id="{BC9CD22B-145D-117C-FF4C-4DD89A898211}"/>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15000"/>
                    </a14:imgEffect>
                  </a14:imgLayer>
                </a14:imgProps>
              </a:ext>
              <a:ext uri="{28A0092B-C50C-407E-A947-70E740481C1C}">
                <a14:useLocalDpi xmlns:a14="http://schemas.microsoft.com/office/drawing/2010/main" val="0"/>
              </a:ext>
            </a:extLst>
          </a:blip>
          <a:stretch>
            <a:fillRect/>
          </a:stretch>
        </p:blipFill>
        <p:spPr>
          <a:xfrm>
            <a:off x="2875253" y="1379346"/>
            <a:ext cx="7290424" cy="3366099"/>
          </a:xfrm>
          <a:prstGeom prst="rect">
            <a:avLst/>
          </a:prstGeom>
          <a:ln>
            <a:solidFill>
              <a:schemeClr val="bg1">
                <a:lumMod val="75000"/>
              </a:schemeClr>
            </a:solidFill>
          </a:ln>
        </p:spPr>
      </p:pic>
      <p:sp>
        <p:nvSpPr>
          <p:cNvPr id="11" name="Textfeld 1">
            <a:extLst>
              <a:ext uri="{FF2B5EF4-FFF2-40B4-BE49-F238E27FC236}">
                <a16:creationId xmlns:a16="http://schemas.microsoft.com/office/drawing/2014/main" id="{0E71ED93-9449-D473-2954-8C6ABFE2D97D}"/>
              </a:ext>
            </a:extLst>
          </p:cNvPr>
          <p:cNvSpPr txBox="1"/>
          <p:nvPr/>
        </p:nvSpPr>
        <p:spPr>
          <a:xfrm>
            <a:off x="7620215" y="5887052"/>
            <a:ext cx="4234948" cy="461665"/>
          </a:xfrm>
          <a:prstGeom prst="rect">
            <a:avLst/>
          </a:prstGeom>
          <a:noFill/>
        </p:spPr>
        <p:txBody>
          <a:bodyPr wrap="square" rtlCol="0">
            <a:spAutoFit/>
          </a:bodyPr>
          <a:lstStyle/>
          <a:p>
            <a:r>
              <a:rPr lang="de-DE" sz="2400" dirty="0">
                <a:solidFill>
                  <a:schemeClr val="bg1"/>
                </a:solidFill>
                <a:latin typeface="Montserrat Medium" pitchFamily="2" charset="77"/>
                <a:ea typeface="Lato" panose="020F0502020204030203" pitchFamily="34" charset="0"/>
                <a:cs typeface="Lato" panose="020F0502020204030203" pitchFamily="34" charset="0"/>
              </a:rPr>
              <a:t>digital - einfach - günstig</a:t>
            </a:r>
          </a:p>
        </p:txBody>
      </p:sp>
      <p:cxnSp>
        <p:nvCxnSpPr>
          <p:cNvPr id="12" name="Gerader Verbinder 6">
            <a:extLst>
              <a:ext uri="{FF2B5EF4-FFF2-40B4-BE49-F238E27FC236}">
                <a16:creationId xmlns:a16="http://schemas.microsoft.com/office/drawing/2014/main" id="{1B5C966B-C513-BDA9-8D91-C580BA80B3DB}"/>
              </a:ext>
            </a:extLst>
          </p:cNvPr>
          <p:cNvCxnSpPr>
            <a:cxnSpLocks/>
          </p:cNvCxnSpPr>
          <p:nvPr/>
        </p:nvCxnSpPr>
        <p:spPr>
          <a:xfrm>
            <a:off x="3652320" y="5699551"/>
            <a:ext cx="4887353" cy="0"/>
          </a:xfrm>
          <a:prstGeom prst="line">
            <a:avLst/>
          </a:prstGeom>
          <a:ln w="57150">
            <a:solidFill>
              <a:srgbClr val="40D3F7"/>
            </a:solidFill>
          </a:ln>
        </p:spPr>
        <p:style>
          <a:lnRef idx="1">
            <a:schemeClr val="accent1"/>
          </a:lnRef>
          <a:fillRef idx="0">
            <a:schemeClr val="accent1"/>
          </a:fillRef>
          <a:effectRef idx="0">
            <a:schemeClr val="accent1"/>
          </a:effectRef>
          <a:fontRef idx="minor">
            <a:schemeClr val="tx1"/>
          </a:fontRef>
        </p:style>
      </p:cxnSp>
      <p:sp>
        <p:nvSpPr>
          <p:cNvPr id="14" name="Textfeld 4">
            <a:extLst>
              <a:ext uri="{FF2B5EF4-FFF2-40B4-BE49-F238E27FC236}">
                <a16:creationId xmlns:a16="http://schemas.microsoft.com/office/drawing/2014/main" id="{8AE9A412-9C59-A9F7-D2FE-590960CBB003}"/>
              </a:ext>
            </a:extLst>
          </p:cNvPr>
          <p:cNvSpPr txBox="1"/>
          <p:nvPr/>
        </p:nvSpPr>
        <p:spPr>
          <a:xfrm>
            <a:off x="609566" y="5554959"/>
            <a:ext cx="6673812" cy="954107"/>
          </a:xfrm>
          <a:prstGeom prst="rect">
            <a:avLst/>
          </a:prstGeom>
          <a:noFill/>
        </p:spPr>
        <p:txBody>
          <a:bodyPr wrap="square" lIns="91440" tIns="45720" rIns="91440" bIns="45720" rtlCol="0" anchor="t">
            <a:spAutoFit/>
          </a:bodyPr>
          <a:lstStyle/>
          <a:p>
            <a:r>
              <a:rPr lang="de-DE" sz="3600" b="1" spc="100" dirty="0">
                <a:solidFill>
                  <a:schemeClr val="bg1"/>
                </a:solidFill>
                <a:latin typeface="Montserrat Medium" panose="00000600000000000000" pitchFamily="2" charset="0"/>
                <a:cs typeface="FUTURA MEDIUM" panose="020B0602020204020303" pitchFamily="34" charset="-79"/>
              </a:rPr>
              <a:t>Die App für effizientes </a:t>
            </a:r>
          </a:p>
          <a:p>
            <a:r>
              <a:rPr lang="de-DE" sz="2000" b="1" spc="100" dirty="0">
                <a:solidFill>
                  <a:schemeClr val="bg1"/>
                </a:solidFill>
                <a:latin typeface="Montserrat Medium" panose="00000600000000000000" pitchFamily="2" charset="0"/>
                <a:cs typeface="FUTURA MEDIUM" panose="020B0602020204020303" pitchFamily="34" charset="-79"/>
              </a:rPr>
              <a:t>Qualitäts-, Personal- &amp; Vertriebsmanagement</a:t>
            </a:r>
          </a:p>
        </p:txBody>
      </p:sp>
      <p:cxnSp>
        <p:nvCxnSpPr>
          <p:cNvPr id="6" name="Google Shape;142;p19">
            <a:extLst>
              <a:ext uri="{FF2B5EF4-FFF2-40B4-BE49-F238E27FC236}">
                <a16:creationId xmlns:a16="http://schemas.microsoft.com/office/drawing/2014/main" id="{A34ACE1A-5C92-8428-187B-15EC54196923}"/>
              </a:ext>
            </a:extLst>
          </p:cNvPr>
          <p:cNvCxnSpPr>
            <a:cxnSpLocks/>
          </p:cNvCxnSpPr>
          <p:nvPr/>
        </p:nvCxnSpPr>
        <p:spPr>
          <a:xfrm>
            <a:off x="7440917" y="5829995"/>
            <a:ext cx="0" cy="549842"/>
          </a:xfrm>
          <a:prstGeom prst="straightConnector1">
            <a:avLst/>
          </a:prstGeom>
          <a:noFill/>
          <a:ln w="57150" cap="rnd" cmpd="sng">
            <a:solidFill>
              <a:srgbClr val="E27702"/>
            </a:solidFill>
            <a:prstDash val="solid"/>
            <a:round/>
            <a:headEnd type="none" w="med" len="med"/>
            <a:tailEnd type="none" w="med" len="med"/>
          </a:ln>
        </p:spPr>
      </p:cxnSp>
      <p:sp>
        <p:nvSpPr>
          <p:cNvPr id="4" name="Rectangle 11">
            <a:extLst>
              <a:ext uri="{FF2B5EF4-FFF2-40B4-BE49-F238E27FC236}">
                <a16:creationId xmlns:a16="http://schemas.microsoft.com/office/drawing/2014/main" id="{9FC71A1F-0922-75AC-3A1C-2E569185DF28}"/>
              </a:ext>
            </a:extLst>
          </p:cNvPr>
          <p:cNvSpPr/>
          <p:nvPr/>
        </p:nvSpPr>
        <p:spPr>
          <a:xfrm>
            <a:off x="12261725" y="390293"/>
            <a:ext cx="6153869" cy="1085350"/>
          </a:xfrm>
          <a:prstGeom prst="roundRect">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dirty="0">
              <a:solidFill>
                <a:schemeClr val="bg1"/>
              </a:solidFill>
              <a:latin typeface="Futura Medium" panose="020B0602020204020303" pitchFamily="34" charset="-79"/>
              <a:cs typeface="Futura Medium" panose="020B0602020204020303" pitchFamily="34" charset="-79"/>
            </a:endParaRPr>
          </a:p>
        </p:txBody>
      </p:sp>
      <p:sp>
        <p:nvSpPr>
          <p:cNvPr id="7" name="TextBox 6">
            <a:extLst>
              <a:ext uri="{FF2B5EF4-FFF2-40B4-BE49-F238E27FC236}">
                <a16:creationId xmlns:a16="http://schemas.microsoft.com/office/drawing/2014/main" id="{9EA7D5A1-BBBC-918D-BE32-407ACD8C45D2}"/>
              </a:ext>
            </a:extLst>
          </p:cNvPr>
          <p:cNvSpPr txBox="1"/>
          <p:nvPr/>
        </p:nvSpPr>
        <p:spPr>
          <a:xfrm>
            <a:off x="12456647" y="553214"/>
            <a:ext cx="7715400" cy="769441"/>
          </a:xfrm>
          <a:prstGeom prst="rect">
            <a:avLst/>
          </a:prstGeom>
          <a:noFill/>
        </p:spPr>
        <p:txBody>
          <a:bodyPr wrap="square" rtlCol="0" anchor="ctr">
            <a:spAutoFit/>
          </a:bodyPr>
          <a:lstStyle/>
          <a:p>
            <a:r>
              <a:rPr lang="en-US" sz="2200" b="1" dirty="0">
                <a:solidFill>
                  <a:schemeClr val="bg1"/>
                </a:solidFill>
                <a:latin typeface="Montserrat Medium" panose="00000600000000000000" pitchFamily="2" charset="0"/>
                <a:cs typeface="Futura" panose="020B0602020204020303" pitchFamily="34" charset="-79"/>
              </a:rPr>
              <a:t>Das </a:t>
            </a:r>
            <a:r>
              <a:rPr lang="en-US" sz="2200" b="1" dirty="0" err="1">
                <a:solidFill>
                  <a:schemeClr val="bg1"/>
                </a:solidFill>
                <a:latin typeface="Montserrat Medium" panose="00000600000000000000" pitchFamily="2" charset="0"/>
                <a:cs typeface="Futura" panose="020B0602020204020303" pitchFamily="34" charset="-79"/>
              </a:rPr>
              <a:t>sind</a:t>
            </a:r>
            <a:r>
              <a:rPr lang="en-US" sz="2200" b="1" dirty="0">
                <a:solidFill>
                  <a:schemeClr val="bg1"/>
                </a:solidFill>
                <a:latin typeface="Montserrat Medium" panose="00000600000000000000" pitchFamily="2" charset="0"/>
                <a:cs typeface="Futura" panose="020B0602020204020303" pitchFamily="34" charset="-79"/>
              </a:rPr>
              <a:t> </a:t>
            </a:r>
            <a:r>
              <a:rPr lang="en-US" sz="2200" b="1" dirty="0" err="1">
                <a:solidFill>
                  <a:schemeClr val="bg1"/>
                </a:solidFill>
                <a:latin typeface="Montserrat Medium" panose="00000600000000000000" pitchFamily="2" charset="0"/>
                <a:cs typeface="Futura" panose="020B0602020204020303" pitchFamily="34" charset="-79"/>
              </a:rPr>
              <a:t>wir</a:t>
            </a:r>
            <a:r>
              <a:rPr lang="en-US" sz="2200" b="1" dirty="0">
                <a:solidFill>
                  <a:schemeClr val="bg1"/>
                </a:solidFill>
                <a:latin typeface="Montserrat Medium" panose="00000600000000000000" pitchFamily="2" charset="0"/>
                <a:cs typeface="Futura" panose="020B0602020204020303" pitchFamily="34" charset="-79"/>
              </a:rPr>
              <a:t> – </a:t>
            </a:r>
          </a:p>
          <a:p>
            <a:r>
              <a:rPr lang="en-US" sz="2200" b="1" dirty="0">
                <a:solidFill>
                  <a:schemeClr val="bg1"/>
                </a:solidFill>
                <a:latin typeface="Montserrat Medium" panose="00000600000000000000" pitchFamily="2" charset="0"/>
                <a:cs typeface="Futura" panose="020B0602020204020303" pitchFamily="34" charset="-79"/>
              </a:rPr>
              <a:t>die Menschen hinter der App</a:t>
            </a:r>
          </a:p>
        </p:txBody>
      </p:sp>
      <p:sp>
        <p:nvSpPr>
          <p:cNvPr id="8" name="Rectangle 7">
            <a:extLst>
              <a:ext uri="{FF2B5EF4-FFF2-40B4-BE49-F238E27FC236}">
                <a16:creationId xmlns:a16="http://schemas.microsoft.com/office/drawing/2014/main" id="{E7DBA3BC-0EB6-B131-D3D5-A747B6004558}"/>
              </a:ext>
            </a:extLst>
          </p:cNvPr>
          <p:cNvSpPr/>
          <p:nvPr/>
        </p:nvSpPr>
        <p:spPr>
          <a:xfrm>
            <a:off x="-10954596" y="-1903"/>
            <a:ext cx="10956310" cy="6859902"/>
          </a:xfrm>
          <a:prstGeom prst="rect">
            <a:avLst/>
          </a:prstGeom>
          <a:gradFill flip="none" rotWithShape="1">
            <a:gsLst>
              <a:gs pos="0">
                <a:schemeClr val="bg1"/>
              </a:gs>
              <a:gs pos="7000">
                <a:schemeClr val="bg1">
                  <a:lumMod val="95000"/>
                </a:schemeClr>
              </a:gs>
              <a:gs pos="65000">
                <a:srgbClr val="48A0B7"/>
              </a:gs>
              <a:gs pos="43000">
                <a:schemeClr val="accent1">
                  <a:lumMod val="100000"/>
                </a:schemeClr>
              </a:gs>
              <a:gs pos="100000">
                <a:srgbClr val="03586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7">
            <a:extLst>
              <a:ext uri="{FF2B5EF4-FFF2-40B4-BE49-F238E27FC236}">
                <a16:creationId xmlns:a16="http://schemas.microsoft.com/office/drawing/2014/main" id="{830ACE54-A34E-5555-0047-3B31F15BC024}"/>
              </a:ext>
            </a:extLst>
          </p:cNvPr>
          <p:cNvSpPr txBox="1"/>
          <p:nvPr/>
        </p:nvSpPr>
        <p:spPr>
          <a:xfrm>
            <a:off x="12584804" y="1749115"/>
            <a:ext cx="5269779" cy="4313360"/>
          </a:xfrm>
          <a:prstGeom prst="rect">
            <a:avLst/>
          </a:prstGeom>
          <a:noFill/>
        </p:spPr>
        <p:txBody>
          <a:bodyPr wrap="square" lIns="91440" tIns="45720" rIns="91440" bIns="45720" rtlCol="0" anchor="t">
            <a:spAutoFit/>
          </a:bodyPr>
          <a:lstStyle/>
          <a:p>
            <a:pPr marL="342900" indent="-342900">
              <a:lnSpc>
                <a:spcPct val="200000"/>
              </a:lnSpc>
              <a:spcAft>
                <a:spcPts val="1400"/>
              </a:spcAft>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2018 von LEH Investoren gegründet</a:t>
            </a:r>
            <a:endParaRPr lang="en-US" b="1" dirty="0">
              <a:solidFill>
                <a:srgbClr val="FFFFFF"/>
              </a:solidFill>
              <a:latin typeface="Montserrat Medium" pitchFamily="2" charset="77"/>
              <a:cs typeface="Futura Medium" panose="020B0602020204020303" pitchFamily="34" charset="-79"/>
            </a:endParaRPr>
          </a:p>
          <a:p>
            <a:pPr marL="342900" indent="-342900">
              <a:lnSpc>
                <a:spcPct val="200000"/>
              </a:lnSpc>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Insgesamt 17 Mitarbeiter</a:t>
            </a:r>
          </a:p>
          <a:p>
            <a:pPr marL="914400" lvl="1" indent="-457200">
              <a:lnSpc>
                <a:spcPct val="200000"/>
              </a:lnSpc>
              <a:buClr>
                <a:schemeClr val="bg1">
                  <a:lumMod val="95000"/>
                </a:schemeClr>
              </a:buClr>
              <a:buFont typeface="Arial" panose="020B0604020202020204" pitchFamily="34" charset="0"/>
              <a:buChar char="•"/>
            </a:pPr>
            <a:r>
              <a:rPr lang="de-DE" sz="1600" dirty="0">
                <a:solidFill>
                  <a:srgbClr val="FFFFFF"/>
                </a:solidFill>
                <a:latin typeface="Montserrat Medium" pitchFamily="2" charset="77"/>
                <a:ea typeface="Roboto"/>
                <a:cs typeface="Futura Medium" panose="020B0602020204020303" pitchFamily="34" charset="-79"/>
              </a:rPr>
              <a:t>3 Business Developer/Customer Care Mitarbeiter</a:t>
            </a:r>
          </a:p>
          <a:p>
            <a:pPr marL="914400" lvl="1" indent="-457200">
              <a:lnSpc>
                <a:spcPct val="200000"/>
              </a:lnSpc>
              <a:buClr>
                <a:srgbClr val="F2F2F2"/>
              </a:buClr>
              <a:buFont typeface="Arial,Sans-Serif" panose="020B0604020202020204" pitchFamily="34" charset="0"/>
              <a:buChar char="•"/>
            </a:pPr>
            <a:r>
              <a:rPr lang="de-DE" sz="1600" dirty="0">
                <a:solidFill>
                  <a:srgbClr val="FFFFFF"/>
                </a:solidFill>
                <a:latin typeface="Montserrat Medium" pitchFamily="2" charset="77"/>
                <a:ea typeface="Roboto"/>
                <a:cs typeface="Futura Medium" panose="020B0602020204020303" pitchFamily="34" charset="-79"/>
              </a:rPr>
              <a:t>12 Entwickler - 1 KI Entwickler</a:t>
            </a:r>
            <a:endParaRPr lang="en-US" sz="1600" dirty="0">
              <a:solidFill>
                <a:srgbClr val="FFFFFF"/>
              </a:solidFill>
              <a:latin typeface="Montserrat Medium" pitchFamily="2" charset="77"/>
              <a:ea typeface="Roboto"/>
              <a:cs typeface="Futura Medium" panose="020B0602020204020303" pitchFamily="34" charset="-79"/>
            </a:endParaRPr>
          </a:p>
          <a:p>
            <a:pPr marL="914400" lvl="1" indent="-457200">
              <a:lnSpc>
                <a:spcPct val="200000"/>
              </a:lnSpc>
              <a:spcAft>
                <a:spcPts val="1400"/>
              </a:spcAft>
              <a:buClr>
                <a:schemeClr val="bg1">
                  <a:lumMod val="95000"/>
                </a:schemeClr>
              </a:buClr>
              <a:buFont typeface="Arial" panose="020B0604020202020204" pitchFamily="34" charset="0"/>
              <a:buChar char="•"/>
            </a:pPr>
            <a:r>
              <a:rPr lang="de-DE" sz="1600" dirty="0">
                <a:solidFill>
                  <a:srgbClr val="FFFFFF"/>
                </a:solidFill>
                <a:latin typeface="Montserrat Medium" pitchFamily="2" charset="77"/>
                <a:ea typeface="Roboto" panose="020B0604020202020204" charset="0"/>
                <a:cs typeface="Futura Medium" panose="020B0602020204020303" pitchFamily="34" charset="-79"/>
              </a:rPr>
              <a:t>1 Back Office Mitarbeiter</a:t>
            </a:r>
          </a:p>
          <a:p>
            <a:pPr marL="342900" indent="-342900">
              <a:lnSpc>
                <a:spcPct val="150000"/>
              </a:lnSpc>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Hoher Praxisbezug durch wöchentliche Practice Check</a:t>
            </a:r>
          </a:p>
        </p:txBody>
      </p:sp>
      <p:pic>
        <p:nvPicPr>
          <p:cNvPr id="13" name="Picture 12" descr="A group of people standing together&#10;&#10;Description automatically generated">
            <a:extLst>
              <a:ext uri="{FF2B5EF4-FFF2-40B4-BE49-F238E27FC236}">
                <a16:creationId xmlns:a16="http://schemas.microsoft.com/office/drawing/2014/main" id="{FC74ACBA-F206-E66C-2D1A-1770A3F8B47E}"/>
              </a:ext>
            </a:extLst>
          </p:cNvPr>
          <p:cNvPicPr>
            <a:picLocks noChangeAspect="1"/>
          </p:cNvPicPr>
          <p:nvPr/>
        </p:nvPicPr>
        <p:blipFill rotWithShape="1">
          <a:blip r:embed="rId5"/>
          <a:srcRect l="21578" t="381" r="23522" b="810"/>
          <a:stretch/>
        </p:blipFill>
        <p:spPr>
          <a:xfrm>
            <a:off x="-6071617" y="-1904"/>
            <a:ext cx="5738395" cy="6859904"/>
          </a:xfrm>
          <a:prstGeom prst="rect">
            <a:avLst/>
          </a:prstGeom>
        </p:spPr>
      </p:pic>
    </p:spTree>
    <p:extLst>
      <p:ext uri="{BB962C8B-B14F-4D97-AF65-F5344CB8AC3E}">
        <p14:creationId xmlns:p14="http://schemas.microsoft.com/office/powerpoint/2010/main" val="11129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a:xfrm>
            <a:off x="8680588" y="6414971"/>
            <a:ext cx="2743200" cy="365125"/>
          </a:xfrm>
        </p:spPr>
        <p:txBody>
          <a:bodyPr/>
          <a:lstStyle/>
          <a:p>
            <a:fld id="{A8CC698C-A01C-4AB2-8012-FDE6FF3537BB}" type="slidenum">
              <a:rPr lang="de-DE" b="1" smtClean="0">
                <a:solidFill>
                  <a:srgbClr val="E27702"/>
                </a:solidFill>
              </a:rPr>
              <a:t>10</a:t>
            </a:fld>
            <a:endParaRPr lang="de-DE" b="1" dirty="0">
              <a:solidFill>
                <a:srgbClr val="E27702"/>
              </a:solidFill>
            </a:endParaRPr>
          </a:p>
        </p:txBody>
      </p:sp>
      <p:pic>
        <p:nvPicPr>
          <p:cNvPr id="3" name="Picture 10" descr="A blue and orange logo&#10;&#10;Description automatically generated">
            <a:extLst>
              <a:ext uri="{FF2B5EF4-FFF2-40B4-BE49-F238E27FC236}">
                <a16:creationId xmlns:a16="http://schemas.microsoft.com/office/drawing/2014/main" id="{6981156A-7180-5B98-6057-3A44DCAEDF09}"/>
              </a:ext>
            </a:extLst>
          </p:cNvPr>
          <p:cNvPicPr>
            <a:picLocks noChangeAspect="1"/>
          </p:cNvPicPr>
          <p:nvPr/>
        </p:nvPicPr>
        <p:blipFill>
          <a:blip r:embed="rId2"/>
          <a:stretch>
            <a:fillRect/>
          </a:stretch>
        </p:blipFill>
        <p:spPr>
          <a:xfrm>
            <a:off x="351555" y="6225533"/>
            <a:ext cx="885742" cy="387050"/>
          </a:xfrm>
          <a:prstGeom prst="rect">
            <a:avLst/>
          </a:prstGeom>
        </p:spPr>
      </p:pic>
      <p:sp>
        <p:nvSpPr>
          <p:cNvPr id="5" name="TextBox 4">
            <a:extLst>
              <a:ext uri="{FF2B5EF4-FFF2-40B4-BE49-F238E27FC236}">
                <a16:creationId xmlns:a16="http://schemas.microsoft.com/office/drawing/2014/main" id="{9587813F-7DF3-31E3-20CC-9CD8879FDF63}"/>
              </a:ext>
            </a:extLst>
          </p:cNvPr>
          <p:cNvSpPr txBox="1"/>
          <p:nvPr/>
        </p:nvSpPr>
        <p:spPr>
          <a:xfrm>
            <a:off x="1232381" y="741033"/>
            <a:ext cx="9014769" cy="461665"/>
          </a:xfrm>
          <a:prstGeom prst="rect">
            <a:avLst/>
          </a:prstGeom>
          <a:noFill/>
        </p:spPr>
        <p:txBody>
          <a:bodyPr wrap="square" rtlCol="0">
            <a:spAutoFit/>
          </a:bodyPr>
          <a:lstStyle/>
          <a:p>
            <a:r>
              <a:rPr lang="en-US" sz="2400" b="1" dirty="0">
                <a:solidFill>
                  <a:srgbClr val="03586E"/>
                </a:solidFill>
                <a:latin typeface="Montserrat Medium" panose="00000600000000000000" pitchFamily="2" charset="0"/>
                <a:ea typeface="Roboto"/>
                <a:cs typeface="Futura" panose="020B0602020204020303" pitchFamily="34" charset="-79"/>
              </a:rPr>
              <a:t>Wie </a:t>
            </a:r>
            <a:r>
              <a:rPr lang="en-US" sz="2400" b="1" dirty="0" err="1">
                <a:solidFill>
                  <a:srgbClr val="03586E"/>
                </a:solidFill>
                <a:latin typeface="Montserrat Medium" panose="00000600000000000000" pitchFamily="2" charset="0"/>
                <a:ea typeface="Roboto"/>
                <a:cs typeface="Futura" panose="020B0602020204020303" pitchFamily="34" charset="-79"/>
              </a:rPr>
              <a:t>funktioniert</a:t>
            </a:r>
            <a:r>
              <a:rPr lang="en-US" sz="2400" b="1" dirty="0">
                <a:solidFill>
                  <a:srgbClr val="03586E"/>
                </a:solidFill>
                <a:latin typeface="Montserrat Medium" panose="00000600000000000000" pitchFamily="2" charset="0"/>
                <a:ea typeface="Roboto"/>
                <a:cs typeface="Futura" panose="020B0602020204020303" pitchFamily="34" charset="-79"/>
              </a:rPr>
              <a:t> die MCL App?</a:t>
            </a:r>
            <a:endParaRPr lang="de-DE" sz="2400" b="1" dirty="0">
              <a:solidFill>
                <a:srgbClr val="03586E"/>
              </a:solidFill>
              <a:latin typeface="Montserrat Medium" panose="00000600000000000000" pitchFamily="2" charset="0"/>
              <a:ea typeface="Roboto"/>
              <a:cs typeface="Futura" panose="020B0602020204020303" pitchFamily="34" charset="-79"/>
            </a:endParaRPr>
          </a:p>
        </p:txBody>
      </p:sp>
      <p:grpSp>
        <p:nvGrpSpPr>
          <p:cNvPr id="37" name="Group 36">
            <a:extLst>
              <a:ext uri="{FF2B5EF4-FFF2-40B4-BE49-F238E27FC236}">
                <a16:creationId xmlns:a16="http://schemas.microsoft.com/office/drawing/2014/main" id="{C1D57535-3742-C164-DFA5-F81DC02FF326}"/>
              </a:ext>
            </a:extLst>
          </p:cNvPr>
          <p:cNvGrpSpPr/>
          <p:nvPr/>
        </p:nvGrpSpPr>
        <p:grpSpPr>
          <a:xfrm>
            <a:off x="6364974" y="1654452"/>
            <a:ext cx="4441822" cy="3611880"/>
            <a:chOff x="4214754" y="1623060"/>
            <a:chExt cx="4441822" cy="3611880"/>
          </a:xfrm>
        </p:grpSpPr>
        <p:sp>
          <p:nvSpPr>
            <p:cNvPr id="11" name="Rounded Rectangle 10">
              <a:extLst>
                <a:ext uri="{FF2B5EF4-FFF2-40B4-BE49-F238E27FC236}">
                  <a16:creationId xmlns:a16="http://schemas.microsoft.com/office/drawing/2014/main" id="{CAEA1959-AEEC-976B-7C75-D08F1A27B490}"/>
                </a:ext>
              </a:extLst>
            </p:cNvPr>
            <p:cNvSpPr/>
            <p:nvPr/>
          </p:nvSpPr>
          <p:spPr>
            <a:xfrm>
              <a:off x="4214754" y="1623060"/>
              <a:ext cx="4441822"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feld 21"/>
            <p:cNvSpPr txBox="1"/>
            <p:nvPr/>
          </p:nvSpPr>
          <p:spPr>
            <a:xfrm>
              <a:off x="4702204" y="2639444"/>
              <a:ext cx="3466922" cy="212365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Ad hoc App-basierte Aufgabenzuteilung: zentralseitig oder marktindividuell</a:t>
              </a:r>
            </a:p>
            <a:p>
              <a:pPr>
                <a:lnSpc>
                  <a:spcPct val="100000"/>
                </a:lnSpc>
              </a:pPr>
              <a:r>
                <a:rPr lang="de-DE" dirty="0">
                  <a:latin typeface="Montserrat Medium" pitchFamily="2" charset="77"/>
                </a:rPr>
                <a:t>Verbindlichkeit durch klare Zuweisung von Verantwortlichkeiten </a:t>
              </a:r>
            </a:p>
            <a:p>
              <a:pPr>
                <a:lnSpc>
                  <a:spcPct val="100000"/>
                </a:lnSpc>
              </a:pPr>
              <a:r>
                <a:rPr lang="de-DE" dirty="0">
                  <a:latin typeface="Montserrat Medium" pitchFamily="2" charset="77"/>
                </a:rPr>
                <a:t>Nachverfolgbarkeit des Erfüllungsgrades</a:t>
              </a:r>
            </a:p>
          </p:txBody>
        </p:sp>
        <p:sp>
          <p:nvSpPr>
            <p:cNvPr id="17" name="Textfeld 16"/>
            <p:cNvSpPr txBox="1"/>
            <p:nvPr/>
          </p:nvSpPr>
          <p:spPr>
            <a:xfrm>
              <a:off x="5453463" y="2059724"/>
              <a:ext cx="1991694"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28" name="Gruppieren 27"/>
            <p:cNvGrpSpPr>
              <a:grpSpLocks noChangeAspect="1"/>
            </p:cNvGrpSpPr>
            <p:nvPr/>
          </p:nvGrpSpPr>
          <p:grpSpPr>
            <a:xfrm>
              <a:off x="4925260" y="2023586"/>
              <a:ext cx="402336" cy="402336"/>
              <a:chOff x="5452478" y="1852314"/>
              <a:chExt cx="648000" cy="648000"/>
            </a:xfrm>
          </p:grpSpPr>
          <p:sp>
            <p:nvSpPr>
              <p:cNvPr id="10" name="Ellipse 9"/>
              <p:cNvSpPr/>
              <p:nvPr/>
            </p:nvSpPr>
            <p:spPr>
              <a:xfrm>
                <a:off x="5452478" y="1852314"/>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Google Shape;13234;p78"/>
              <p:cNvSpPr/>
              <p:nvPr/>
            </p:nvSpPr>
            <p:spPr>
              <a:xfrm>
                <a:off x="5579319" y="194043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roup 38">
            <a:extLst>
              <a:ext uri="{FF2B5EF4-FFF2-40B4-BE49-F238E27FC236}">
                <a16:creationId xmlns:a16="http://schemas.microsoft.com/office/drawing/2014/main" id="{755E185B-116C-65FF-33D5-5291178AC351}"/>
              </a:ext>
            </a:extLst>
          </p:cNvPr>
          <p:cNvGrpSpPr/>
          <p:nvPr/>
        </p:nvGrpSpPr>
        <p:grpSpPr>
          <a:xfrm>
            <a:off x="12480206" y="1654452"/>
            <a:ext cx="3017520" cy="3611880"/>
            <a:chOff x="8062252" y="1674823"/>
            <a:chExt cx="3017520" cy="3611880"/>
          </a:xfrm>
        </p:grpSpPr>
        <p:sp>
          <p:nvSpPr>
            <p:cNvPr id="36" name="Rounded Rectangle 35">
              <a:extLst>
                <a:ext uri="{FF2B5EF4-FFF2-40B4-BE49-F238E27FC236}">
                  <a16:creationId xmlns:a16="http://schemas.microsoft.com/office/drawing/2014/main" id="{782F6FC3-3D75-FBA5-06CC-1FEA9EE1D938}"/>
                </a:ext>
              </a:extLst>
            </p:cNvPr>
            <p:cNvSpPr/>
            <p:nvPr/>
          </p:nvSpPr>
          <p:spPr>
            <a:xfrm>
              <a:off x="8062252" y="1674823"/>
              <a:ext cx="3017520" cy="3611880"/>
            </a:xfrm>
            <a:prstGeom prst="roundRect">
              <a:avLst>
                <a:gd name="adj" fmla="val 7641"/>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6">
              <a:extLst>
                <a:ext uri="{FF2B5EF4-FFF2-40B4-BE49-F238E27FC236}">
                  <a16:creationId xmlns:a16="http://schemas.microsoft.com/office/drawing/2014/main" id="{A45453D2-D84E-6B83-DFE6-0085ADD9B62F}"/>
                </a:ext>
              </a:extLst>
            </p:cNvPr>
            <p:cNvSpPr txBox="1"/>
            <p:nvPr/>
          </p:nvSpPr>
          <p:spPr>
            <a:xfrm>
              <a:off x="8735007" y="2064418"/>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Cockpit</a:t>
              </a:r>
            </a:p>
          </p:txBody>
        </p:sp>
        <p:grpSp>
          <p:nvGrpSpPr>
            <p:cNvPr id="20" name="Gruppieren 17">
              <a:extLst>
                <a:ext uri="{FF2B5EF4-FFF2-40B4-BE49-F238E27FC236}">
                  <a16:creationId xmlns:a16="http://schemas.microsoft.com/office/drawing/2014/main" id="{A6C16584-A181-0158-C5D6-2576178160C1}"/>
                </a:ext>
              </a:extLst>
            </p:cNvPr>
            <p:cNvGrpSpPr>
              <a:grpSpLocks noChangeAspect="1"/>
            </p:cNvGrpSpPr>
            <p:nvPr/>
          </p:nvGrpSpPr>
          <p:grpSpPr>
            <a:xfrm>
              <a:off x="8434008" y="2037326"/>
              <a:ext cx="402336" cy="402336"/>
              <a:chOff x="8705284" y="1795122"/>
              <a:chExt cx="648000" cy="648000"/>
            </a:xfrm>
          </p:grpSpPr>
          <p:sp>
            <p:nvSpPr>
              <p:cNvPr id="27" name="Ellipse 18">
                <a:extLst>
                  <a:ext uri="{FF2B5EF4-FFF2-40B4-BE49-F238E27FC236}">
                    <a16:creationId xmlns:a16="http://schemas.microsoft.com/office/drawing/2014/main" id="{B6FAF056-9059-DA60-7D4C-2A5285E6BA62}"/>
                  </a:ext>
                </a:extLst>
              </p:cNvPr>
              <p:cNvSpPr/>
              <p:nvPr/>
            </p:nvSpPr>
            <p:spPr>
              <a:xfrm>
                <a:off x="8705284" y="1795122"/>
                <a:ext cx="648000" cy="648000"/>
              </a:xfrm>
              <a:prstGeom prst="ellipse">
                <a:avLst/>
              </a:prstGeom>
              <a:solidFill>
                <a:schemeClr val="tx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19">
                <a:extLst>
                  <a:ext uri="{FF2B5EF4-FFF2-40B4-BE49-F238E27FC236}">
                    <a16:creationId xmlns:a16="http://schemas.microsoft.com/office/drawing/2014/main" id="{BDC7B51F-F74C-F616-6ACB-3739E3435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704" y="1856362"/>
                <a:ext cx="583160" cy="576000"/>
              </a:xfrm>
              <a:prstGeom prst="rect">
                <a:avLst/>
              </a:prstGeom>
            </p:spPr>
          </p:pic>
        </p:grpSp>
        <p:sp>
          <p:nvSpPr>
            <p:cNvPr id="34" name="Textfeld 26">
              <a:extLst>
                <a:ext uri="{FF2B5EF4-FFF2-40B4-BE49-F238E27FC236}">
                  <a16:creationId xmlns:a16="http://schemas.microsoft.com/office/drawing/2014/main" id="{D26EFAB5-F504-3E79-CF18-813E65017BFE}"/>
                </a:ext>
              </a:extLst>
            </p:cNvPr>
            <p:cNvSpPr txBox="1"/>
            <p:nvPr/>
          </p:nvSpPr>
          <p:spPr>
            <a:xfrm>
              <a:off x="8279199" y="2649974"/>
              <a:ext cx="2583627" cy="2400657"/>
            </a:xfrm>
            <a:prstGeom prst="rect">
              <a:avLst/>
            </a:prstGeom>
            <a:noFill/>
          </p:spPr>
          <p:txBody>
            <a:bodyPr wrap="square" lIns="91440" tIns="45720" rIns="91440" bIns="45720" rtlCol="0" anchor="t">
              <a:spAutoFit/>
            </a:bodyPr>
            <a:lstStyle/>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Zentrale Übersicht und Steuerung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Detaillierte Ergebniskontrolle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Analyse auf Markt-, Gruppen-, Checklisten- und Abteilungsbasis</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Individuelle Unternehmenskonfiguration</a:t>
              </a:r>
            </a:p>
          </p:txBody>
        </p:sp>
      </p:grpSp>
      <p:grpSp>
        <p:nvGrpSpPr>
          <p:cNvPr id="6" name="Group 5">
            <a:extLst>
              <a:ext uri="{FF2B5EF4-FFF2-40B4-BE49-F238E27FC236}">
                <a16:creationId xmlns:a16="http://schemas.microsoft.com/office/drawing/2014/main" id="{CD665585-5E10-78A1-7B70-CBF9994CF2BF}"/>
              </a:ext>
            </a:extLst>
          </p:cNvPr>
          <p:cNvGrpSpPr/>
          <p:nvPr/>
        </p:nvGrpSpPr>
        <p:grpSpPr>
          <a:xfrm>
            <a:off x="2724150" y="5527009"/>
            <a:ext cx="6743700" cy="589242"/>
            <a:chOff x="2815523" y="5527009"/>
            <a:chExt cx="6743700" cy="589242"/>
          </a:xfrm>
        </p:grpSpPr>
        <p:sp>
          <p:nvSpPr>
            <p:cNvPr id="53" name="Abgerundetes Rechteck 23">
              <a:extLst>
                <a:ext uri="{FF2B5EF4-FFF2-40B4-BE49-F238E27FC236}">
                  <a16:creationId xmlns:a16="http://schemas.microsoft.com/office/drawing/2014/main" id="{74ABF4F4-5AD9-177E-4A5E-2B030F1ABBF9}"/>
                </a:ext>
              </a:extLst>
            </p:cNvPr>
            <p:cNvSpPr/>
            <p:nvPr/>
          </p:nvSpPr>
          <p:spPr>
            <a:xfrm>
              <a:off x="2815523" y="5527009"/>
              <a:ext cx="6743700" cy="589242"/>
            </a:xfrm>
            <a:prstGeom prst="round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24">
              <a:extLst>
                <a:ext uri="{FF2B5EF4-FFF2-40B4-BE49-F238E27FC236}">
                  <a16:creationId xmlns:a16="http://schemas.microsoft.com/office/drawing/2014/main" id="{B8619833-9142-ABB5-6159-DC9A66C7ED2F}"/>
                </a:ext>
              </a:extLst>
            </p:cNvPr>
            <p:cNvSpPr txBox="1"/>
            <p:nvPr/>
          </p:nvSpPr>
          <p:spPr>
            <a:xfrm>
              <a:off x="3145183" y="5590798"/>
              <a:ext cx="6084380" cy="461665"/>
            </a:xfrm>
            <a:prstGeom prst="rect">
              <a:avLst/>
            </a:prstGeom>
            <a:noFill/>
          </p:spPr>
          <p:txBody>
            <a:bodyPr wrap="square" rtlCol="0">
              <a:spAutoFit/>
            </a:bodyPr>
            <a:lstStyle/>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Bearbeitung per Tastatur, Voice oder Foto – online oder offline</a:t>
              </a:r>
            </a:p>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Ergebnisse jederzeit einsehen über E-Mail Berichte und MCL-Cockpit</a:t>
              </a:r>
            </a:p>
          </p:txBody>
        </p:sp>
      </p:grpSp>
      <p:cxnSp>
        <p:nvCxnSpPr>
          <p:cNvPr id="58" name="Google Shape;142;p19">
            <a:extLst>
              <a:ext uri="{FF2B5EF4-FFF2-40B4-BE49-F238E27FC236}">
                <a16:creationId xmlns:a16="http://schemas.microsoft.com/office/drawing/2014/main" id="{8707B5C4-C1DC-20B8-29D3-2577FB66E580}"/>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grpSp>
        <p:nvGrpSpPr>
          <p:cNvPr id="25" name="Group 24">
            <a:extLst>
              <a:ext uri="{FF2B5EF4-FFF2-40B4-BE49-F238E27FC236}">
                <a16:creationId xmlns:a16="http://schemas.microsoft.com/office/drawing/2014/main" id="{96E6A080-1576-BB7F-A8E6-D5D086E60574}"/>
              </a:ext>
            </a:extLst>
          </p:cNvPr>
          <p:cNvGrpSpPr/>
          <p:nvPr/>
        </p:nvGrpSpPr>
        <p:grpSpPr>
          <a:xfrm>
            <a:off x="1692322" y="1654452"/>
            <a:ext cx="4195315" cy="3611880"/>
            <a:chOff x="-421172" y="1668780"/>
            <a:chExt cx="4195315" cy="3611880"/>
          </a:xfrm>
        </p:grpSpPr>
        <p:sp>
          <p:nvSpPr>
            <p:cNvPr id="8" name="Rounded Rectangle 3">
              <a:extLst>
                <a:ext uri="{FF2B5EF4-FFF2-40B4-BE49-F238E27FC236}">
                  <a16:creationId xmlns:a16="http://schemas.microsoft.com/office/drawing/2014/main" id="{3B8CA2F0-4D5D-A6F1-C3DF-25A1DE97D4F7}"/>
                </a:ext>
              </a:extLst>
            </p:cNvPr>
            <p:cNvSpPr>
              <a:spLocks/>
            </p:cNvSpPr>
            <p:nvPr/>
          </p:nvSpPr>
          <p:spPr>
            <a:xfrm>
              <a:off x="-421172" y="1668780"/>
              <a:ext cx="4195315"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feld 12">
              <a:extLst>
                <a:ext uri="{FF2B5EF4-FFF2-40B4-BE49-F238E27FC236}">
                  <a16:creationId xmlns:a16="http://schemas.microsoft.com/office/drawing/2014/main" id="{0741508C-3AEF-825C-9878-DDD9E9C1BDE7}"/>
                </a:ext>
              </a:extLst>
            </p:cNvPr>
            <p:cNvSpPr txBox="1"/>
            <p:nvPr/>
          </p:nvSpPr>
          <p:spPr>
            <a:xfrm>
              <a:off x="772718" y="2117616"/>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12" name="Gruppieren 13">
              <a:extLst>
                <a:ext uri="{FF2B5EF4-FFF2-40B4-BE49-F238E27FC236}">
                  <a16:creationId xmlns:a16="http://schemas.microsoft.com/office/drawing/2014/main" id="{027BD8E5-33DE-41AA-80B0-56D3F4705B4C}"/>
                </a:ext>
              </a:extLst>
            </p:cNvPr>
            <p:cNvGrpSpPr/>
            <p:nvPr/>
          </p:nvGrpSpPr>
          <p:grpSpPr>
            <a:xfrm>
              <a:off x="153650" y="2070081"/>
              <a:ext cx="402337" cy="403231"/>
              <a:chOff x="-444881" y="1927287"/>
              <a:chExt cx="612000" cy="648000"/>
            </a:xfrm>
          </p:grpSpPr>
          <p:sp>
            <p:nvSpPr>
              <p:cNvPr id="23" name="Ellipse 14">
                <a:extLst>
                  <a:ext uri="{FF2B5EF4-FFF2-40B4-BE49-F238E27FC236}">
                    <a16:creationId xmlns:a16="http://schemas.microsoft.com/office/drawing/2014/main" id="{E1A17D10-F38D-E363-72B2-953DEED83B92}"/>
                  </a:ext>
                </a:extLst>
              </p:cNvPr>
              <p:cNvSpPr/>
              <p:nvPr/>
            </p:nvSpPr>
            <p:spPr>
              <a:xfrm>
                <a:off x="-444881" y="1927287"/>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Grafik 15">
                <a:extLst>
                  <a:ext uri="{FF2B5EF4-FFF2-40B4-BE49-F238E27FC236}">
                    <a16:creationId xmlns:a16="http://schemas.microsoft.com/office/drawing/2014/main" id="{C7F56EB2-3643-3C1C-C652-1474DC5D1AF3}"/>
                  </a:ext>
                </a:extLst>
              </p:cNvPr>
              <p:cNvPicPr>
                <a:picLocks noChangeAspect="1"/>
              </p:cNvPicPr>
              <p:nvPr/>
            </p:nvPicPr>
            <p:blipFill>
              <a:blip r:embed="rId4">
                <a:lum bright="90000"/>
                <a:extLst>
                  <a:ext uri="{28A0092B-C50C-407E-A947-70E740481C1C}">
                    <a14:useLocalDpi xmlns:a14="http://schemas.microsoft.com/office/drawing/2010/main" val="0"/>
                  </a:ext>
                </a:extLst>
              </a:blip>
              <a:stretch>
                <a:fillRect/>
              </a:stretch>
            </p:blipFill>
            <p:spPr>
              <a:xfrm>
                <a:off x="-427820" y="1975242"/>
                <a:ext cx="546676" cy="560856"/>
              </a:xfrm>
              <a:prstGeom prst="rect">
                <a:avLst/>
              </a:prstGeom>
            </p:spPr>
          </p:pic>
        </p:grpSp>
        <p:sp>
          <p:nvSpPr>
            <p:cNvPr id="18" name="Textfeld 20">
              <a:extLst>
                <a:ext uri="{FF2B5EF4-FFF2-40B4-BE49-F238E27FC236}">
                  <a16:creationId xmlns:a16="http://schemas.microsoft.com/office/drawing/2014/main" id="{F4256645-C695-C4B2-8D6F-E8EB73D7F611}"/>
                </a:ext>
              </a:extLst>
            </p:cNvPr>
            <p:cNvSpPr txBox="1"/>
            <p:nvPr/>
          </p:nvSpPr>
          <p:spPr>
            <a:xfrm>
              <a:off x="-193258" y="2748782"/>
              <a:ext cx="3739486" cy="200054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Intelligente digitale Checklisten</a:t>
              </a:r>
            </a:p>
            <a:p>
              <a:pPr>
                <a:lnSpc>
                  <a:spcPct val="100000"/>
                </a:lnSpc>
              </a:pPr>
              <a:r>
                <a:rPr lang="de-DE" dirty="0">
                  <a:latin typeface="Montserrat Medium" pitchFamily="2" charset="77"/>
                </a:rPr>
                <a:t>Effektive Steuerung von Routineprozessen</a:t>
              </a:r>
            </a:p>
            <a:p>
              <a:pPr>
                <a:lnSpc>
                  <a:spcPct val="100000"/>
                </a:lnSpc>
              </a:pPr>
              <a:r>
                <a:rPr lang="de-DE" dirty="0">
                  <a:latin typeface="Montserrat Medium" pitchFamily="2" charset="77"/>
                </a:rPr>
                <a:t>Fokus auf Kundenzufriedenheit </a:t>
              </a:r>
            </a:p>
            <a:p>
              <a:pPr>
                <a:lnSpc>
                  <a:spcPct val="100000"/>
                </a:lnSpc>
              </a:pPr>
              <a:r>
                <a:rPr lang="de-DE" dirty="0">
                  <a:latin typeface="Montserrat Medium" pitchFamily="2" charset="77"/>
                </a:rPr>
                <a:t>Transparenz &amp; Nachverfolgbarkeit</a:t>
              </a:r>
            </a:p>
            <a:p>
              <a:pPr>
                <a:lnSpc>
                  <a:spcPct val="100000"/>
                </a:lnSpc>
              </a:pPr>
              <a:r>
                <a:rPr lang="de-DE" dirty="0">
                  <a:latin typeface="Montserrat Medium" pitchFamily="2" charset="77"/>
                </a:rPr>
                <a:t>Verbindlichkeit &amp; Effizienz</a:t>
              </a:r>
            </a:p>
          </p:txBody>
        </p:sp>
      </p:grpSp>
      <p:pic>
        <p:nvPicPr>
          <p:cNvPr id="33" name="Grafik 19">
            <a:extLst>
              <a:ext uri="{FF2B5EF4-FFF2-40B4-BE49-F238E27FC236}">
                <a16:creationId xmlns:a16="http://schemas.microsoft.com/office/drawing/2014/main" id="{B0FA46C0-3963-2F21-A24B-B9CF47FA59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7498" y="7171150"/>
            <a:ext cx="1386673" cy="3062120"/>
          </a:xfrm>
          <a:prstGeom prst="roundRect">
            <a:avLst>
              <a:gd name="adj" fmla="val 8594"/>
            </a:avLst>
          </a:prstGeom>
          <a:solidFill>
            <a:srgbClr val="FFFFFF">
              <a:shade val="85000"/>
            </a:srgbClr>
          </a:solidFill>
          <a:ln w="19050">
            <a:solidFill>
              <a:schemeClr val="bg2">
                <a:lumMod val="25000"/>
              </a:schemeClr>
            </a:solidFill>
          </a:ln>
          <a:effectLst/>
        </p:spPr>
      </p:pic>
      <p:pic>
        <p:nvPicPr>
          <p:cNvPr id="35" name="Picture 34" descr="A screenshot of a phone&#10;&#10;Description automatically generated">
            <a:extLst>
              <a:ext uri="{FF2B5EF4-FFF2-40B4-BE49-F238E27FC236}">
                <a16:creationId xmlns:a16="http://schemas.microsoft.com/office/drawing/2014/main" id="{8F716848-6202-F85F-473E-5FEDE29D7051}"/>
              </a:ext>
            </a:extLst>
          </p:cNvPr>
          <p:cNvPicPr>
            <a:picLocks noChangeAspect="1"/>
          </p:cNvPicPr>
          <p:nvPr/>
        </p:nvPicPr>
        <p:blipFill>
          <a:blip r:embed="rId6"/>
          <a:stretch>
            <a:fillRect/>
          </a:stretch>
        </p:blipFill>
        <p:spPr>
          <a:xfrm>
            <a:off x="325958" y="7027456"/>
            <a:ext cx="1489794" cy="3368811"/>
          </a:xfrm>
          <a:prstGeom prst="rect">
            <a:avLst/>
          </a:prstGeom>
        </p:spPr>
      </p:pic>
      <p:pic>
        <p:nvPicPr>
          <p:cNvPr id="38" name="Picture 37" descr="A screenshot of a phone&#10;&#10;Description automatically generated">
            <a:extLst>
              <a:ext uri="{FF2B5EF4-FFF2-40B4-BE49-F238E27FC236}">
                <a16:creationId xmlns:a16="http://schemas.microsoft.com/office/drawing/2014/main" id="{4EFC8B02-7BD3-9CC3-2097-6E14133C03C8}"/>
              </a:ext>
            </a:extLst>
          </p:cNvPr>
          <p:cNvPicPr>
            <a:picLocks noChangeAspect="1"/>
          </p:cNvPicPr>
          <p:nvPr/>
        </p:nvPicPr>
        <p:blipFill>
          <a:blip r:embed="rId7"/>
          <a:stretch>
            <a:fillRect/>
          </a:stretch>
        </p:blipFill>
        <p:spPr>
          <a:xfrm>
            <a:off x="2461759" y="12767395"/>
            <a:ext cx="1475164" cy="3111712"/>
          </a:xfrm>
          <a:prstGeom prst="rect">
            <a:avLst/>
          </a:prstGeom>
        </p:spPr>
      </p:pic>
      <p:grpSp>
        <p:nvGrpSpPr>
          <p:cNvPr id="40" name="Group 39">
            <a:extLst>
              <a:ext uri="{FF2B5EF4-FFF2-40B4-BE49-F238E27FC236}">
                <a16:creationId xmlns:a16="http://schemas.microsoft.com/office/drawing/2014/main" id="{86DA8797-423A-8893-170E-245141ED7440}"/>
              </a:ext>
            </a:extLst>
          </p:cNvPr>
          <p:cNvGrpSpPr/>
          <p:nvPr/>
        </p:nvGrpSpPr>
        <p:grpSpPr>
          <a:xfrm>
            <a:off x="10537719" y="12613126"/>
            <a:ext cx="1288966" cy="2733899"/>
            <a:chOff x="8090110" y="3415313"/>
            <a:chExt cx="1288966" cy="2733899"/>
          </a:xfrm>
        </p:grpSpPr>
        <p:pic>
          <p:nvPicPr>
            <p:cNvPr id="41" name="Grafik 9">
              <a:extLst>
                <a:ext uri="{FF2B5EF4-FFF2-40B4-BE49-F238E27FC236}">
                  <a16:creationId xmlns:a16="http://schemas.microsoft.com/office/drawing/2014/main" id="{7A0E2F70-46FE-B839-11C5-A1CD0B2AF40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90110" y="3415313"/>
              <a:ext cx="1288966" cy="2733899"/>
            </a:xfrm>
            <a:prstGeom prst="roundRect">
              <a:avLst>
                <a:gd name="adj" fmla="val 4167"/>
              </a:avLst>
            </a:prstGeom>
            <a:solidFill>
              <a:srgbClr val="FFFFFF"/>
            </a:solidFill>
            <a:ln w="19050" cap="sq">
              <a:solidFill>
                <a:srgbClr val="404040"/>
              </a:solidFill>
              <a:miter lim="800000"/>
            </a:ln>
            <a:effectLst/>
          </p:spPr>
        </p:pic>
        <p:pic>
          <p:nvPicPr>
            <p:cNvPr id="42" name="Grafik 20">
              <a:extLst>
                <a:ext uri="{FF2B5EF4-FFF2-40B4-BE49-F238E27FC236}">
                  <a16:creationId xmlns:a16="http://schemas.microsoft.com/office/drawing/2014/main" id="{9A247FED-7C22-EA2B-1D2A-E70430BEC4D4}"/>
                </a:ext>
              </a:extLst>
            </p:cNvPr>
            <p:cNvPicPr>
              <a:picLocks noChangeAspect="1"/>
            </p:cNvPicPr>
            <p:nvPr/>
          </p:nvPicPr>
          <p:blipFill>
            <a:blip r:embed="rId9" cstate="print">
              <a:extLst>
                <a:ext uri="{28A0092B-C50C-407E-A947-70E740481C1C}">
                  <a14:useLocalDpi xmlns:a14="http://schemas.microsoft.com/office/drawing/2010/main" val="0"/>
                </a:ext>
              </a:extLst>
            </a:blip>
            <a:srcRect l="8645" t="15048" r="14985" b="58687"/>
            <a:stretch/>
          </p:blipFill>
          <p:spPr>
            <a:xfrm>
              <a:off x="8255793" y="3803247"/>
              <a:ext cx="952755" cy="690266"/>
            </a:xfrm>
            <a:prstGeom prst="roundRect">
              <a:avLst>
                <a:gd name="adj" fmla="val 8594"/>
              </a:avLst>
            </a:prstGeom>
            <a:solidFill>
              <a:srgbClr val="FFFFFF">
                <a:shade val="85000"/>
              </a:srgbClr>
            </a:solidFill>
            <a:ln w="12700">
              <a:noFill/>
            </a:ln>
            <a:effectLst/>
          </p:spPr>
        </p:pic>
      </p:grpSp>
      <p:pic>
        <p:nvPicPr>
          <p:cNvPr id="43" name="Picture 42" descr="A screenshot of a phone&#10;&#10;Description automatically generated">
            <a:extLst>
              <a:ext uri="{FF2B5EF4-FFF2-40B4-BE49-F238E27FC236}">
                <a16:creationId xmlns:a16="http://schemas.microsoft.com/office/drawing/2014/main" id="{2819B472-37B2-6A67-0B4E-962C0B2BEC4F}"/>
              </a:ext>
            </a:extLst>
          </p:cNvPr>
          <p:cNvPicPr>
            <a:picLocks noChangeAspect="1"/>
          </p:cNvPicPr>
          <p:nvPr/>
        </p:nvPicPr>
        <p:blipFill>
          <a:blip r:embed="rId10"/>
          <a:stretch>
            <a:fillRect/>
          </a:stretch>
        </p:blipFill>
        <p:spPr>
          <a:xfrm>
            <a:off x="522356" y="10441799"/>
            <a:ext cx="1575227" cy="3318549"/>
          </a:xfrm>
          <a:prstGeom prst="rect">
            <a:avLst/>
          </a:prstGeom>
        </p:spPr>
      </p:pic>
      <p:pic>
        <p:nvPicPr>
          <p:cNvPr id="44" name="Picture 43" descr="A screenshot of a phone&#10;&#10;Description automatically generated">
            <a:extLst>
              <a:ext uri="{FF2B5EF4-FFF2-40B4-BE49-F238E27FC236}">
                <a16:creationId xmlns:a16="http://schemas.microsoft.com/office/drawing/2014/main" id="{35F5CA81-FB46-2A08-837A-DB5531DCB550}"/>
              </a:ext>
            </a:extLst>
          </p:cNvPr>
          <p:cNvPicPr>
            <a:picLocks noChangeAspect="1"/>
          </p:cNvPicPr>
          <p:nvPr/>
        </p:nvPicPr>
        <p:blipFill>
          <a:blip r:embed="rId11"/>
          <a:stretch>
            <a:fillRect/>
          </a:stretch>
        </p:blipFill>
        <p:spPr>
          <a:xfrm>
            <a:off x="4862114" y="7017083"/>
            <a:ext cx="1471803" cy="3083814"/>
          </a:xfrm>
          <a:prstGeom prst="rect">
            <a:avLst/>
          </a:prstGeom>
        </p:spPr>
      </p:pic>
      <p:pic>
        <p:nvPicPr>
          <p:cNvPr id="45" name="Grafik 16">
            <a:extLst>
              <a:ext uri="{FF2B5EF4-FFF2-40B4-BE49-F238E27FC236}">
                <a16:creationId xmlns:a16="http://schemas.microsoft.com/office/drawing/2014/main" id="{76623918-8EF3-A402-ADD3-A7E3863E37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78484" y="10217163"/>
            <a:ext cx="1454246" cy="3212149"/>
          </a:xfrm>
          <a:prstGeom prst="roundRect">
            <a:avLst>
              <a:gd name="adj" fmla="val 4167"/>
            </a:avLst>
          </a:prstGeom>
          <a:solidFill>
            <a:srgbClr val="FFFFFF"/>
          </a:solidFill>
          <a:ln w="19050" cap="sq">
            <a:solidFill>
              <a:schemeClr val="bg2">
                <a:lumMod val="25000"/>
              </a:schemeClr>
            </a:solidFill>
            <a:miter lim="800000"/>
          </a:ln>
          <a:effectLst/>
        </p:spPr>
      </p:pic>
      <p:pic>
        <p:nvPicPr>
          <p:cNvPr id="46" name="Picture 45" descr="A screenshot of a computer&#10;&#10;Description automatically generated">
            <a:extLst>
              <a:ext uri="{FF2B5EF4-FFF2-40B4-BE49-F238E27FC236}">
                <a16:creationId xmlns:a16="http://schemas.microsoft.com/office/drawing/2014/main" id="{E5FD6EA6-2E38-3494-B07F-6533837028E7}"/>
              </a:ext>
            </a:extLst>
          </p:cNvPr>
          <p:cNvPicPr>
            <a:picLocks noChangeAspect="1"/>
          </p:cNvPicPr>
          <p:nvPr/>
        </p:nvPicPr>
        <p:blipFill>
          <a:blip r:embed="rId13"/>
          <a:stretch>
            <a:fillRect/>
          </a:stretch>
        </p:blipFill>
        <p:spPr>
          <a:xfrm>
            <a:off x="6952210" y="12688488"/>
            <a:ext cx="1404417" cy="3108071"/>
          </a:xfrm>
          <a:prstGeom prst="roundRect">
            <a:avLst>
              <a:gd name="adj" fmla="val 8594"/>
            </a:avLst>
          </a:prstGeom>
          <a:solidFill>
            <a:srgbClr val="FFFFFF">
              <a:shade val="85000"/>
            </a:srgbClr>
          </a:solidFill>
          <a:ln w="19050">
            <a:solidFill>
              <a:schemeClr val="bg2">
                <a:lumMod val="25000"/>
              </a:schemeClr>
            </a:solidFill>
          </a:ln>
          <a:effectLst/>
        </p:spPr>
      </p:pic>
    </p:spTree>
    <p:extLst>
      <p:ext uri="{BB962C8B-B14F-4D97-AF65-F5344CB8AC3E}">
        <p14:creationId xmlns:p14="http://schemas.microsoft.com/office/powerpoint/2010/main" val="1157909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dirty="0" smtClean="0">
                <a:solidFill>
                  <a:srgbClr val="E27702"/>
                </a:solidFill>
              </a:rPr>
              <a:t>11</a:t>
            </a:fld>
            <a:endParaRPr lang="de-DE" b="1" dirty="0">
              <a:solidFill>
                <a:srgbClr val="E27702"/>
              </a:solidFill>
            </a:endParaRPr>
          </a:p>
        </p:txBody>
      </p:sp>
      <p:pic>
        <p:nvPicPr>
          <p:cNvPr id="20" name="Grafik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7498" y="1863174"/>
            <a:ext cx="1386673" cy="3062120"/>
          </a:xfrm>
          <a:prstGeom prst="roundRect">
            <a:avLst>
              <a:gd name="adj" fmla="val 8594"/>
            </a:avLst>
          </a:prstGeom>
          <a:solidFill>
            <a:srgbClr val="FFFFFF">
              <a:shade val="85000"/>
            </a:srgbClr>
          </a:solidFill>
          <a:ln w="19050">
            <a:solidFill>
              <a:schemeClr val="bg2">
                <a:lumMod val="25000"/>
              </a:schemeClr>
            </a:solidFill>
          </a:ln>
          <a:effectLst/>
        </p:spPr>
      </p:pic>
      <p:sp>
        <p:nvSpPr>
          <p:cNvPr id="23" name="Textfeld 22"/>
          <p:cNvSpPr txBox="1"/>
          <p:nvPr/>
        </p:nvSpPr>
        <p:spPr>
          <a:xfrm>
            <a:off x="10680095" y="1880167"/>
            <a:ext cx="1490468" cy="479953"/>
          </a:xfrm>
          <a:prstGeom prst="rect">
            <a:avLst/>
          </a:prstGeom>
          <a:noFill/>
        </p:spPr>
        <p:txBody>
          <a:bodyPr wrap="square" rtlCol="0">
            <a:spAutoFit/>
          </a:bodyPr>
          <a:lstStyle/>
          <a:p>
            <a:r>
              <a:rPr lang="de-DE" sz="1200" b="1" dirty="0">
                <a:solidFill>
                  <a:schemeClr val="accent2"/>
                </a:solidFill>
                <a:latin typeface="Montserrat ExtraBold" pitchFamily="2" charset="77"/>
                <a:cs typeface="Futura" panose="020B0602020204020303" pitchFamily="34" charset="-79"/>
              </a:rPr>
              <a:t>Verbindlichkeit herstellen</a:t>
            </a:r>
          </a:p>
        </p:txBody>
      </p:sp>
      <p:sp>
        <p:nvSpPr>
          <p:cNvPr id="24" name="Textfeld 23"/>
          <p:cNvSpPr txBox="1"/>
          <p:nvPr/>
        </p:nvSpPr>
        <p:spPr>
          <a:xfrm>
            <a:off x="6468623" y="1849650"/>
            <a:ext cx="2097250" cy="276999"/>
          </a:xfrm>
          <a:prstGeom prst="rect">
            <a:avLst/>
          </a:prstGeom>
          <a:noFill/>
        </p:spPr>
        <p:txBody>
          <a:bodyPr wrap="square" lIns="91440" tIns="45720" rIns="91440" bIns="45720" rtlCol="0" anchor="t">
            <a:spAutoFit/>
          </a:bodyPr>
          <a:lstStyle/>
          <a:p>
            <a:r>
              <a:rPr lang="de-DE" sz="1200" b="1" dirty="0">
                <a:solidFill>
                  <a:schemeClr val="accent2"/>
                </a:solidFill>
                <a:latin typeface="Montserrat ExtraBold"/>
              </a:rPr>
              <a:t>Aufgaben</a:t>
            </a:r>
            <a:endParaRPr lang="en-US" dirty="0">
              <a:solidFill>
                <a:schemeClr val="accent2"/>
              </a:solidFill>
              <a:latin typeface="Montserrat ExtraBold"/>
            </a:endParaRPr>
          </a:p>
        </p:txBody>
      </p:sp>
      <p:sp>
        <p:nvSpPr>
          <p:cNvPr id="25" name="Textfeld 24"/>
          <p:cNvSpPr txBox="1"/>
          <p:nvPr/>
        </p:nvSpPr>
        <p:spPr>
          <a:xfrm>
            <a:off x="1965110" y="1843121"/>
            <a:ext cx="2170137" cy="276999"/>
          </a:xfrm>
          <a:prstGeom prst="rect">
            <a:avLst/>
          </a:prstGeom>
          <a:noFill/>
        </p:spPr>
        <p:txBody>
          <a:bodyPr wrap="square" lIns="91440" tIns="45720" rIns="91440" bIns="45720" rtlCol="0" anchor="t">
            <a:spAutoFit/>
          </a:bodyPr>
          <a:lstStyle/>
          <a:p>
            <a:r>
              <a:rPr lang="de-DE" sz="1200" b="1" dirty="0">
                <a:solidFill>
                  <a:schemeClr val="accent2"/>
                </a:solidFill>
                <a:latin typeface="Montserrat ExtraBold"/>
              </a:rPr>
              <a:t>Checklisten</a:t>
            </a:r>
            <a:endParaRPr lang="en-US" dirty="0"/>
          </a:p>
        </p:txBody>
      </p:sp>
      <p:sp>
        <p:nvSpPr>
          <p:cNvPr id="3" name="TextBox 2">
            <a:extLst>
              <a:ext uri="{FF2B5EF4-FFF2-40B4-BE49-F238E27FC236}">
                <a16:creationId xmlns:a16="http://schemas.microsoft.com/office/drawing/2014/main" id="{44E885FE-EAA8-9945-D458-F17DA887F8DA}"/>
              </a:ext>
            </a:extLst>
          </p:cNvPr>
          <p:cNvSpPr txBox="1"/>
          <p:nvPr/>
        </p:nvSpPr>
        <p:spPr>
          <a:xfrm>
            <a:off x="1191867" y="750055"/>
            <a:ext cx="9808265" cy="461665"/>
          </a:xfrm>
          <a:prstGeom prst="rect">
            <a:avLst/>
          </a:prstGeom>
          <a:noFill/>
        </p:spPr>
        <p:txBody>
          <a:bodyPr wrap="square" lIns="91440" tIns="45720" rIns="91440" bIns="45720" rtlCol="0" anchor="t">
            <a:spAutoFit/>
          </a:bodyPr>
          <a:lstStyle/>
          <a:p>
            <a:r>
              <a:rPr lang="de-DE" sz="2400" b="1" dirty="0">
                <a:solidFill>
                  <a:srgbClr val="03586E"/>
                </a:solidFill>
                <a:latin typeface="Montserrat Medium"/>
                <a:cs typeface="Futura"/>
                <a:sym typeface="Arial"/>
              </a:rPr>
              <a:t>MCL App: Das Frontend-Tool für operative Checks &amp; Tasks</a:t>
            </a:r>
            <a:endParaRPr lang="de-DE" sz="2400" b="1" dirty="0">
              <a:solidFill>
                <a:srgbClr val="03586E"/>
              </a:solidFill>
              <a:latin typeface="Montserrat Medium"/>
              <a:ea typeface="Roboto" panose="020B0604020202020204" charset="0"/>
              <a:cs typeface="Futura"/>
            </a:endParaRPr>
          </a:p>
        </p:txBody>
      </p:sp>
      <p:cxnSp>
        <p:nvCxnSpPr>
          <p:cNvPr id="4" name="Google Shape;142;p19">
            <a:extLst>
              <a:ext uri="{FF2B5EF4-FFF2-40B4-BE49-F238E27FC236}">
                <a16:creationId xmlns:a16="http://schemas.microsoft.com/office/drawing/2014/main" id="{CF9F8320-EA51-61B0-36D8-19AB13FB5955}"/>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pic>
        <p:nvPicPr>
          <p:cNvPr id="5" name="Picture 4" descr="A screenshot of a phone&#10;&#10;Description automatically generated">
            <a:extLst>
              <a:ext uri="{FF2B5EF4-FFF2-40B4-BE49-F238E27FC236}">
                <a16:creationId xmlns:a16="http://schemas.microsoft.com/office/drawing/2014/main" id="{224ADBA7-A80F-277B-BBCE-BE87909B31CB}"/>
              </a:ext>
            </a:extLst>
          </p:cNvPr>
          <p:cNvPicPr>
            <a:picLocks noChangeAspect="1"/>
          </p:cNvPicPr>
          <p:nvPr/>
        </p:nvPicPr>
        <p:blipFill>
          <a:blip r:embed="rId4"/>
          <a:stretch>
            <a:fillRect/>
          </a:stretch>
        </p:blipFill>
        <p:spPr>
          <a:xfrm>
            <a:off x="1989540" y="2245919"/>
            <a:ext cx="1464351" cy="3335217"/>
          </a:xfrm>
          <a:prstGeom prst="rect">
            <a:avLst/>
          </a:prstGeom>
        </p:spPr>
      </p:pic>
      <p:pic>
        <p:nvPicPr>
          <p:cNvPr id="6" name="Picture 5" descr="A screenshot of a phone&#10;&#10;Description automatically generated">
            <a:extLst>
              <a:ext uri="{FF2B5EF4-FFF2-40B4-BE49-F238E27FC236}">
                <a16:creationId xmlns:a16="http://schemas.microsoft.com/office/drawing/2014/main" id="{5755FA78-17FA-6070-5C83-7E1FE521CA3C}"/>
              </a:ext>
            </a:extLst>
          </p:cNvPr>
          <p:cNvPicPr>
            <a:picLocks noChangeAspect="1"/>
          </p:cNvPicPr>
          <p:nvPr/>
        </p:nvPicPr>
        <p:blipFill>
          <a:blip r:embed="rId5"/>
          <a:stretch>
            <a:fillRect/>
          </a:stretch>
        </p:blipFill>
        <p:spPr>
          <a:xfrm>
            <a:off x="325958" y="1719480"/>
            <a:ext cx="1489794" cy="3368811"/>
          </a:xfrm>
          <a:prstGeom prst="rect">
            <a:avLst/>
          </a:prstGeom>
        </p:spPr>
      </p:pic>
      <p:pic>
        <p:nvPicPr>
          <p:cNvPr id="7" name="Picture 6" descr="A screenshot of a phone&#10;&#10;Description automatically generated">
            <a:extLst>
              <a:ext uri="{FF2B5EF4-FFF2-40B4-BE49-F238E27FC236}">
                <a16:creationId xmlns:a16="http://schemas.microsoft.com/office/drawing/2014/main" id="{71453294-E4ED-C101-1384-52FBC096515B}"/>
              </a:ext>
            </a:extLst>
          </p:cNvPr>
          <p:cNvPicPr>
            <a:picLocks noChangeAspect="1"/>
          </p:cNvPicPr>
          <p:nvPr/>
        </p:nvPicPr>
        <p:blipFill>
          <a:blip r:embed="rId6"/>
          <a:stretch>
            <a:fillRect/>
          </a:stretch>
        </p:blipFill>
        <p:spPr>
          <a:xfrm>
            <a:off x="2461759" y="3645704"/>
            <a:ext cx="1475164" cy="3111712"/>
          </a:xfrm>
          <a:prstGeom prst="rect">
            <a:avLst/>
          </a:prstGeom>
        </p:spPr>
      </p:pic>
      <p:grpSp>
        <p:nvGrpSpPr>
          <p:cNvPr id="16" name="Group 15">
            <a:extLst>
              <a:ext uri="{FF2B5EF4-FFF2-40B4-BE49-F238E27FC236}">
                <a16:creationId xmlns:a16="http://schemas.microsoft.com/office/drawing/2014/main" id="{C951340F-E255-BA41-DD72-0910D17055D5}"/>
              </a:ext>
            </a:extLst>
          </p:cNvPr>
          <p:cNvGrpSpPr/>
          <p:nvPr/>
        </p:nvGrpSpPr>
        <p:grpSpPr>
          <a:xfrm>
            <a:off x="10537719" y="3558344"/>
            <a:ext cx="1288966" cy="2733899"/>
            <a:chOff x="8090110" y="3415313"/>
            <a:chExt cx="1288966" cy="2733899"/>
          </a:xfrm>
        </p:grpSpPr>
        <p:pic>
          <p:nvPicPr>
            <p:cNvPr id="13" name="Grafik 9">
              <a:extLst>
                <a:ext uri="{FF2B5EF4-FFF2-40B4-BE49-F238E27FC236}">
                  <a16:creationId xmlns:a16="http://schemas.microsoft.com/office/drawing/2014/main" id="{BEF03EF8-D942-030D-DCA1-A2F4BFF8D0A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90110" y="3415313"/>
              <a:ext cx="1288966" cy="2733899"/>
            </a:xfrm>
            <a:prstGeom prst="roundRect">
              <a:avLst>
                <a:gd name="adj" fmla="val 4167"/>
              </a:avLst>
            </a:prstGeom>
            <a:solidFill>
              <a:srgbClr val="FFFFFF"/>
            </a:solidFill>
            <a:ln w="19050" cap="sq">
              <a:solidFill>
                <a:srgbClr val="404040"/>
              </a:solidFill>
              <a:miter lim="800000"/>
            </a:ln>
            <a:effectLst/>
          </p:spPr>
        </p:pic>
        <p:pic>
          <p:nvPicPr>
            <p:cNvPr id="21" name="Grafik 20"/>
            <p:cNvPicPr>
              <a:picLocks noChangeAspect="1"/>
            </p:cNvPicPr>
            <p:nvPr/>
          </p:nvPicPr>
          <p:blipFill>
            <a:blip r:embed="rId8" cstate="print">
              <a:extLst>
                <a:ext uri="{28A0092B-C50C-407E-A947-70E740481C1C}">
                  <a14:useLocalDpi xmlns:a14="http://schemas.microsoft.com/office/drawing/2010/main" val="0"/>
                </a:ext>
              </a:extLst>
            </a:blip>
            <a:srcRect l="8645" t="15048" r="14985" b="58687"/>
            <a:stretch/>
          </p:blipFill>
          <p:spPr>
            <a:xfrm>
              <a:off x="8255793" y="3803247"/>
              <a:ext cx="952755" cy="690266"/>
            </a:xfrm>
            <a:prstGeom prst="roundRect">
              <a:avLst>
                <a:gd name="adj" fmla="val 8594"/>
              </a:avLst>
            </a:prstGeom>
            <a:solidFill>
              <a:srgbClr val="FFFFFF">
                <a:shade val="85000"/>
              </a:srgbClr>
            </a:solidFill>
            <a:ln w="12700">
              <a:noFill/>
            </a:ln>
            <a:effectLst/>
          </p:spPr>
        </p:pic>
      </p:grpSp>
      <p:pic>
        <p:nvPicPr>
          <p:cNvPr id="8" name="Picture 7" descr="A screenshot of a phone&#10;&#10;Description automatically generated">
            <a:extLst>
              <a:ext uri="{FF2B5EF4-FFF2-40B4-BE49-F238E27FC236}">
                <a16:creationId xmlns:a16="http://schemas.microsoft.com/office/drawing/2014/main" id="{3EBBA248-370B-16CD-DAA6-384D8E567376}"/>
              </a:ext>
            </a:extLst>
          </p:cNvPr>
          <p:cNvPicPr>
            <a:picLocks noChangeAspect="1"/>
          </p:cNvPicPr>
          <p:nvPr/>
        </p:nvPicPr>
        <p:blipFill>
          <a:blip r:embed="rId9"/>
          <a:stretch>
            <a:fillRect/>
          </a:stretch>
        </p:blipFill>
        <p:spPr>
          <a:xfrm>
            <a:off x="522356" y="3394234"/>
            <a:ext cx="1575227" cy="3318549"/>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BBAD315D-A7C4-86EB-70AB-EC06B5DDCFEC}"/>
              </a:ext>
            </a:extLst>
          </p:cNvPr>
          <p:cNvPicPr>
            <a:picLocks noChangeAspect="1"/>
          </p:cNvPicPr>
          <p:nvPr/>
        </p:nvPicPr>
        <p:blipFill>
          <a:blip r:embed="rId10"/>
          <a:stretch>
            <a:fillRect/>
          </a:stretch>
        </p:blipFill>
        <p:spPr>
          <a:xfrm>
            <a:off x="4862114" y="1709107"/>
            <a:ext cx="1471803" cy="3083814"/>
          </a:xfrm>
          <a:prstGeom prst="rect">
            <a:avLst/>
          </a:prstGeom>
        </p:spPr>
      </p:pic>
      <p:pic>
        <p:nvPicPr>
          <p:cNvPr id="12" name="Grafik 16">
            <a:extLst>
              <a:ext uri="{FF2B5EF4-FFF2-40B4-BE49-F238E27FC236}">
                <a16:creationId xmlns:a16="http://schemas.microsoft.com/office/drawing/2014/main" id="{483E0A88-9DF9-7352-287E-A76315A6D97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78484" y="2500525"/>
            <a:ext cx="1454246" cy="3212149"/>
          </a:xfrm>
          <a:prstGeom prst="roundRect">
            <a:avLst>
              <a:gd name="adj" fmla="val 4167"/>
            </a:avLst>
          </a:prstGeom>
          <a:solidFill>
            <a:srgbClr val="FFFFFF"/>
          </a:solidFill>
          <a:ln w="19050" cap="sq">
            <a:solidFill>
              <a:schemeClr val="bg2">
                <a:lumMod val="25000"/>
              </a:schemeClr>
            </a:solidFill>
            <a:miter lim="800000"/>
          </a:ln>
          <a:effectLst/>
        </p:spPr>
      </p:pic>
      <p:pic>
        <p:nvPicPr>
          <p:cNvPr id="17" name="Picture 16" descr="A screenshot of a computer&#10;&#10;Description automatically generated">
            <a:extLst>
              <a:ext uri="{FF2B5EF4-FFF2-40B4-BE49-F238E27FC236}">
                <a16:creationId xmlns:a16="http://schemas.microsoft.com/office/drawing/2014/main" id="{BA785379-A615-1C93-5A3F-251272BD277C}"/>
              </a:ext>
            </a:extLst>
          </p:cNvPr>
          <p:cNvPicPr>
            <a:picLocks noChangeAspect="1"/>
          </p:cNvPicPr>
          <p:nvPr/>
        </p:nvPicPr>
        <p:blipFill>
          <a:blip r:embed="rId12"/>
          <a:stretch>
            <a:fillRect/>
          </a:stretch>
        </p:blipFill>
        <p:spPr>
          <a:xfrm>
            <a:off x="6952210" y="3633706"/>
            <a:ext cx="1404417" cy="3108071"/>
          </a:xfrm>
          <a:prstGeom prst="roundRect">
            <a:avLst>
              <a:gd name="adj" fmla="val 8594"/>
            </a:avLst>
          </a:prstGeom>
          <a:solidFill>
            <a:srgbClr val="FFFFFF">
              <a:shade val="85000"/>
            </a:srgbClr>
          </a:solidFill>
          <a:ln w="19050">
            <a:solidFill>
              <a:schemeClr val="bg2">
                <a:lumMod val="25000"/>
              </a:schemeClr>
            </a:solidFill>
          </a:ln>
          <a:effectLst/>
        </p:spPr>
      </p:pic>
      <p:grpSp>
        <p:nvGrpSpPr>
          <p:cNvPr id="9" name="Gruppieren 20">
            <a:extLst>
              <a:ext uri="{FF2B5EF4-FFF2-40B4-BE49-F238E27FC236}">
                <a16:creationId xmlns:a16="http://schemas.microsoft.com/office/drawing/2014/main" id="{FC598554-44DF-EA9C-5165-784ED503EF48}"/>
              </a:ext>
            </a:extLst>
          </p:cNvPr>
          <p:cNvGrpSpPr/>
          <p:nvPr/>
        </p:nvGrpSpPr>
        <p:grpSpPr>
          <a:xfrm>
            <a:off x="2921003" y="-6173710"/>
            <a:ext cx="3131149" cy="4045262"/>
            <a:chOff x="9362993" y="1267399"/>
            <a:chExt cx="2414225" cy="3286029"/>
          </a:xfrm>
        </p:grpSpPr>
        <p:grpSp>
          <p:nvGrpSpPr>
            <p:cNvPr id="10" name="Gruppieren 16">
              <a:extLst>
                <a:ext uri="{FF2B5EF4-FFF2-40B4-BE49-F238E27FC236}">
                  <a16:creationId xmlns:a16="http://schemas.microsoft.com/office/drawing/2014/main" id="{B80B50E1-A182-2809-3AA7-B6CFF35BA718}"/>
                </a:ext>
              </a:extLst>
            </p:cNvPr>
            <p:cNvGrpSpPr/>
            <p:nvPr/>
          </p:nvGrpSpPr>
          <p:grpSpPr>
            <a:xfrm>
              <a:off x="9362993" y="1267399"/>
              <a:ext cx="2414225" cy="3286029"/>
              <a:chOff x="9308488" y="1775111"/>
              <a:chExt cx="2414225" cy="3286029"/>
            </a:xfrm>
          </p:grpSpPr>
          <p:pic>
            <p:nvPicPr>
              <p:cNvPr id="15" name="Grafik 12">
                <a:extLst>
                  <a:ext uri="{FF2B5EF4-FFF2-40B4-BE49-F238E27FC236}">
                    <a16:creationId xmlns:a16="http://schemas.microsoft.com/office/drawing/2014/main" id="{D85265F1-BE68-8F76-349C-7E5DE47023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08488" y="1775111"/>
                <a:ext cx="2414225" cy="3286029"/>
              </a:xfrm>
              <a:prstGeom prst="rect">
                <a:avLst/>
              </a:prstGeom>
            </p:spPr>
          </p:pic>
          <p:pic>
            <p:nvPicPr>
              <p:cNvPr id="18" name="Inhaltsplatzhalter 7">
                <a:extLst>
                  <a:ext uri="{FF2B5EF4-FFF2-40B4-BE49-F238E27FC236}">
                    <a16:creationId xmlns:a16="http://schemas.microsoft.com/office/drawing/2014/main" id="{11872F88-FB65-413E-1E38-DA47805E16A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 r="-7" b="4352"/>
              <a:stretch/>
            </p:blipFill>
            <p:spPr>
              <a:xfrm>
                <a:off x="9489635" y="2003645"/>
                <a:ext cx="2055659" cy="2894358"/>
              </a:xfrm>
              <a:prstGeom prst="roundRect">
                <a:avLst>
                  <a:gd name="adj" fmla="val 0"/>
                </a:avLst>
              </a:prstGeom>
              <a:solidFill>
                <a:srgbClr val="FFFFFF">
                  <a:shade val="85000"/>
                </a:srgbClr>
              </a:solidFill>
              <a:ln w="19050">
                <a:noFill/>
              </a:ln>
              <a:effectLst/>
            </p:spPr>
          </p:pic>
        </p:grpSp>
        <p:pic>
          <p:nvPicPr>
            <p:cNvPr id="11" name="Grafik 19">
              <a:extLst>
                <a:ext uri="{FF2B5EF4-FFF2-40B4-BE49-F238E27FC236}">
                  <a16:creationId xmlns:a16="http://schemas.microsoft.com/office/drawing/2014/main" id="{77E33F70-A96A-524F-75D5-498451BF464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48333"/>
            <a:stretch/>
          </p:blipFill>
          <p:spPr>
            <a:xfrm>
              <a:off x="9544141" y="2842448"/>
              <a:ext cx="2037288" cy="1547843"/>
            </a:xfrm>
            <a:prstGeom prst="rect">
              <a:avLst/>
            </a:prstGeom>
          </p:spPr>
        </p:pic>
      </p:grpSp>
      <p:grpSp>
        <p:nvGrpSpPr>
          <p:cNvPr id="19" name="Group 18">
            <a:extLst>
              <a:ext uri="{FF2B5EF4-FFF2-40B4-BE49-F238E27FC236}">
                <a16:creationId xmlns:a16="http://schemas.microsoft.com/office/drawing/2014/main" id="{B63C7F43-F7AD-B0A5-2FA8-0B96243148CA}"/>
              </a:ext>
            </a:extLst>
          </p:cNvPr>
          <p:cNvGrpSpPr/>
          <p:nvPr/>
        </p:nvGrpSpPr>
        <p:grpSpPr>
          <a:xfrm>
            <a:off x="5534845" y="-4130855"/>
            <a:ext cx="3111754" cy="4040684"/>
            <a:chOff x="7191268" y="2558384"/>
            <a:chExt cx="2355353" cy="3205898"/>
          </a:xfrm>
        </p:grpSpPr>
        <p:grpSp>
          <p:nvGrpSpPr>
            <p:cNvPr id="22" name="Gruppieren 15">
              <a:extLst>
                <a:ext uri="{FF2B5EF4-FFF2-40B4-BE49-F238E27FC236}">
                  <a16:creationId xmlns:a16="http://schemas.microsoft.com/office/drawing/2014/main" id="{D6808F36-CCAD-952D-22AC-30CE8114D00E}"/>
                </a:ext>
              </a:extLst>
            </p:cNvPr>
            <p:cNvGrpSpPr/>
            <p:nvPr/>
          </p:nvGrpSpPr>
          <p:grpSpPr>
            <a:xfrm>
              <a:off x="7191268" y="2558384"/>
              <a:ext cx="2355353" cy="3205898"/>
              <a:chOff x="6730388" y="3418126"/>
              <a:chExt cx="2414225" cy="3286029"/>
            </a:xfrm>
          </p:grpSpPr>
          <p:pic>
            <p:nvPicPr>
              <p:cNvPr id="28" name="Grafik 11">
                <a:extLst>
                  <a:ext uri="{FF2B5EF4-FFF2-40B4-BE49-F238E27FC236}">
                    <a16:creationId xmlns:a16="http://schemas.microsoft.com/office/drawing/2014/main" id="{4B257EBB-DA09-D4B8-BE3C-3A87DA496E2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730388" y="3418126"/>
                <a:ext cx="2414225" cy="3286029"/>
              </a:xfrm>
              <a:prstGeom prst="rect">
                <a:avLst/>
              </a:prstGeom>
            </p:spPr>
          </p:pic>
          <p:pic>
            <p:nvPicPr>
              <p:cNvPr id="29" name="Inhaltsplatzhalter 8">
                <a:extLst>
                  <a:ext uri="{FF2B5EF4-FFF2-40B4-BE49-F238E27FC236}">
                    <a16:creationId xmlns:a16="http://schemas.microsoft.com/office/drawing/2014/main" id="{C101665D-DFC3-9A03-276F-E905176B58E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21645" y="3621288"/>
                <a:ext cx="2027178" cy="2880096"/>
              </a:xfrm>
              <a:prstGeom prst="roundRect">
                <a:avLst>
                  <a:gd name="adj" fmla="val 0"/>
                </a:avLst>
              </a:prstGeom>
              <a:solidFill>
                <a:srgbClr val="FFFFFF">
                  <a:shade val="85000"/>
                </a:srgbClr>
              </a:solidFill>
              <a:ln w="19050">
                <a:noFill/>
              </a:ln>
              <a:effectLst/>
            </p:spPr>
          </p:pic>
        </p:grpSp>
        <p:pic>
          <p:nvPicPr>
            <p:cNvPr id="26" name="Picture 25" descr="A grocery store with fruits and vegetables&#10;&#10;Description automatically generated">
              <a:extLst>
                <a:ext uri="{FF2B5EF4-FFF2-40B4-BE49-F238E27FC236}">
                  <a16:creationId xmlns:a16="http://schemas.microsoft.com/office/drawing/2014/main" id="{31FD522C-C29E-CCAE-2BD0-6828E463896D}"/>
                </a:ext>
              </a:extLst>
            </p:cNvPr>
            <p:cNvPicPr>
              <a:picLocks noChangeAspect="1"/>
            </p:cNvPicPr>
            <p:nvPr/>
          </p:nvPicPr>
          <p:blipFill>
            <a:blip r:embed="rId17"/>
            <a:srcRect t="-2423" r="22352" b="-7666"/>
            <a:stretch/>
          </p:blipFill>
          <p:spPr>
            <a:xfrm>
              <a:off x="7591011" y="4638501"/>
              <a:ext cx="319504" cy="286369"/>
            </a:xfrm>
            <a:prstGeom prst="rect">
              <a:avLst/>
            </a:prstGeom>
          </p:spPr>
        </p:pic>
        <p:pic>
          <p:nvPicPr>
            <p:cNvPr id="27" name="Picture 26" descr="A grocery store with fruits and vegetables&#10;&#10;Description automatically generated">
              <a:extLst>
                <a:ext uri="{FF2B5EF4-FFF2-40B4-BE49-F238E27FC236}">
                  <a16:creationId xmlns:a16="http://schemas.microsoft.com/office/drawing/2014/main" id="{F354F5DC-42F9-E61D-26C5-244417F5D1D7}"/>
                </a:ext>
              </a:extLst>
            </p:cNvPr>
            <p:cNvPicPr>
              <a:picLocks noChangeAspect="1"/>
            </p:cNvPicPr>
            <p:nvPr/>
          </p:nvPicPr>
          <p:blipFill>
            <a:blip r:embed="rId17"/>
            <a:srcRect t="-2423" r="22352" b="-7666"/>
            <a:stretch/>
          </p:blipFill>
          <p:spPr>
            <a:xfrm>
              <a:off x="7591010" y="5214969"/>
              <a:ext cx="319504" cy="286369"/>
            </a:xfrm>
            <a:prstGeom prst="rect">
              <a:avLst/>
            </a:prstGeom>
          </p:spPr>
        </p:pic>
      </p:grpSp>
    </p:spTree>
    <p:extLst>
      <p:ext uri="{BB962C8B-B14F-4D97-AF65-F5344CB8AC3E}">
        <p14:creationId xmlns:p14="http://schemas.microsoft.com/office/powerpoint/2010/main" val="3572456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12</a:t>
            </a:fld>
            <a:endParaRPr lang="de-DE" b="1">
              <a:solidFill>
                <a:srgbClr val="E27702"/>
              </a:solidFill>
            </a:endParaRPr>
          </a:p>
        </p:txBody>
      </p:sp>
      <p:grpSp>
        <p:nvGrpSpPr>
          <p:cNvPr id="21" name="Gruppieren 20"/>
          <p:cNvGrpSpPr/>
          <p:nvPr/>
        </p:nvGrpSpPr>
        <p:grpSpPr>
          <a:xfrm>
            <a:off x="2921003" y="1944368"/>
            <a:ext cx="3131149" cy="4045262"/>
            <a:chOff x="9362993" y="1267399"/>
            <a:chExt cx="2414225" cy="3286029"/>
          </a:xfrm>
        </p:grpSpPr>
        <p:grpSp>
          <p:nvGrpSpPr>
            <p:cNvPr id="17" name="Gruppieren 16"/>
            <p:cNvGrpSpPr/>
            <p:nvPr/>
          </p:nvGrpSpPr>
          <p:grpSpPr>
            <a:xfrm>
              <a:off x="9362993" y="1267399"/>
              <a:ext cx="2414225" cy="3286029"/>
              <a:chOff x="9308488" y="1775111"/>
              <a:chExt cx="2414225" cy="3286029"/>
            </a:xfrm>
          </p:grpSpPr>
          <p:pic>
            <p:nvPicPr>
              <p:cNvPr id="13" name="Grafik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8488" y="1775111"/>
                <a:ext cx="2414225" cy="3286029"/>
              </a:xfrm>
              <a:prstGeom prst="rect">
                <a:avLst/>
              </a:prstGeom>
            </p:spPr>
          </p:pic>
          <p:pic>
            <p:nvPicPr>
              <p:cNvPr id="15" name="Inhaltsplatzhalter 7"/>
              <p:cNvPicPr>
                <a:picLocks noChangeAspect="1"/>
              </p:cNvPicPr>
              <p:nvPr/>
            </p:nvPicPr>
            <p:blipFill rotWithShape="1">
              <a:blip r:embed="rId4" cstate="print">
                <a:extLst>
                  <a:ext uri="{28A0092B-C50C-407E-A947-70E740481C1C}">
                    <a14:useLocalDpi xmlns:a14="http://schemas.microsoft.com/office/drawing/2010/main" val="0"/>
                  </a:ext>
                </a:extLst>
              </a:blip>
              <a:srcRect l="-1" r="-7" b="4352"/>
              <a:stretch/>
            </p:blipFill>
            <p:spPr>
              <a:xfrm>
                <a:off x="9489635" y="2003645"/>
                <a:ext cx="2055659" cy="2894358"/>
              </a:xfrm>
              <a:prstGeom prst="roundRect">
                <a:avLst>
                  <a:gd name="adj" fmla="val 0"/>
                </a:avLst>
              </a:prstGeom>
              <a:solidFill>
                <a:srgbClr val="FFFFFF">
                  <a:shade val="85000"/>
                </a:srgbClr>
              </a:solidFill>
              <a:ln w="19050">
                <a:noFill/>
              </a:ln>
              <a:effectLst/>
            </p:spPr>
          </p:pic>
        </p:grpSp>
        <p:pic>
          <p:nvPicPr>
            <p:cNvPr id="20" name="Grafik 19"/>
            <p:cNvPicPr>
              <a:picLocks noChangeAspect="1"/>
            </p:cNvPicPr>
            <p:nvPr/>
          </p:nvPicPr>
          <p:blipFill rotWithShape="1">
            <a:blip r:embed="rId5" cstate="print">
              <a:extLst>
                <a:ext uri="{28A0092B-C50C-407E-A947-70E740481C1C}">
                  <a14:useLocalDpi xmlns:a14="http://schemas.microsoft.com/office/drawing/2010/main" val="0"/>
                </a:ext>
              </a:extLst>
            </a:blip>
            <a:srcRect t="48333"/>
            <a:stretch/>
          </p:blipFill>
          <p:spPr>
            <a:xfrm>
              <a:off x="9544141" y="2842448"/>
              <a:ext cx="2037288" cy="1547843"/>
            </a:xfrm>
            <a:prstGeom prst="rect">
              <a:avLst/>
            </a:prstGeom>
          </p:spPr>
        </p:pic>
      </p:grpSp>
      <p:sp>
        <p:nvSpPr>
          <p:cNvPr id="11" name="TextBox 10">
            <a:extLst>
              <a:ext uri="{FF2B5EF4-FFF2-40B4-BE49-F238E27FC236}">
                <a16:creationId xmlns:a16="http://schemas.microsoft.com/office/drawing/2014/main" id="{1B671E01-FEBD-CCBA-5D47-C7A850F1F238}"/>
              </a:ext>
            </a:extLst>
          </p:cNvPr>
          <p:cNvSpPr txBox="1"/>
          <p:nvPr/>
        </p:nvSpPr>
        <p:spPr>
          <a:xfrm>
            <a:off x="1237873" y="574759"/>
            <a:ext cx="10020728" cy="830997"/>
          </a:xfrm>
          <a:prstGeom prst="rect">
            <a:avLst/>
          </a:prstGeom>
          <a:noFill/>
        </p:spPr>
        <p:txBody>
          <a:bodyPr wrap="square" lIns="91440" tIns="45720" rIns="91440" bIns="45720" rtlCol="0" anchor="ctr">
            <a:spAutoFit/>
          </a:bodyPr>
          <a:lstStyle/>
          <a:p>
            <a:r>
              <a:rPr lang="de-DE" sz="2400" b="1" dirty="0">
                <a:solidFill>
                  <a:srgbClr val="03586E"/>
                </a:solidFill>
                <a:latin typeface="Montserrat Medium"/>
                <a:cs typeface="Futura"/>
                <a:sym typeface="Arial"/>
              </a:rPr>
              <a:t>E-Mail Berichte über Checklisten &amp; Tasks für Verbindlichkeit und Ergebniskontrolle</a:t>
            </a:r>
            <a:endParaRPr lang="de-DE" sz="2400" b="1" dirty="0">
              <a:solidFill>
                <a:srgbClr val="03586E"/>
              </a:solidFill>
              <a:latin typeface="Montserrat Medium"/>
              <a:ea typeface="Roboto" panose="020B0604020202020204" charset="0"/>
              <a:cs typeface="Futura"/>
            </a:endParaRPr>
          </a:p>
        </p:txBody>
      </p:sp>
      <p:cxnSp>
        <p:nvCxnSpPr>
          <p:cNvPr id="25" name="Google Shape;142;p19">
            <a:extLst>
              <a:ext uri="{FF2B5EF4-FFF2-40B4-BE49-F238E27FC236}">
                <a16:creationId xmlns:a16="http://schemas.microsoft.com/office/drawing/2014/main" id="{8741CD61-58EA-636C-396A-A75427A1806B}"/>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
        <p:nvSpPr>
          <p:cNvPr id="35" name="Rectangle 34">
            <a:extLst>
              <a:ext uri="{FF2B5EF4-FFF2-40B4-BE49-F238E27FC236}">
                <a16:creationId xmlns:a16="http://schemas.microsoft.com/office/drawing/2014/main" id="{88CF51D7-5AE6-F319-CD53-23C478F66DEB}"/>
              </a:ext>
            </a:extLst>
          </p:cNvPr>
          <p:cNvSpPr/>
          <p:nvPr/>
        </p:nvSpPr>
        <p:spPr>
          <a:xfrm>
            <a:off x="0" y="6923077"/>
            <a:ext cx="12192000" cy="4998250"/>
          </a:xfrm>
          <a:prstGeom prst="rect">
            <a:avLst/>
          </a:prstGeom>
          <a:solidFill>
            <a:srgbClr val="0358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DCBDA536-0E72-F8C9-D1DE-262B4D0EAFDC}"/>
              </a:ext>
            </a:extLst>
          </p:cNvPr>
          <p:cNvGrpSpPr/>
          <p:nvPr/>
        </p:nvGrpSpPr>
        <p:grpSpPr>
          <a:xfrm>
            <a:off x="5534845" y="2515265"/>
            <a:ext cx="3111754" cy="4040684"/>
            <a:chOff x="7191268" y="2558384"/>
            <a:chExt cx="2355353" cy="3205898"/>
          </a:xfrm>
        </p:grpSpPr>
        <p:grpSp>
          <p:nvGrpSpPr>
            <p:cNvPr id="16" name="Gruppieren 15"/>
            <p:cNvGrpSpPr/>
            <p:nvPr/>
          </p:nvGrpSpPr>
          <p:grpSpPr>
            <a:xfrm>
              <a:off x="7191268" y="2558384"/>
              <a:ext cx="2355353" cy="3205898"/>
              <a:chOff x="6730388" y="3418126"/>
              <a:chExt cx="2414225" cy="3286029"/>
            </a:xfrm>
          </p:grpSpPr>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0388" y="3418126"/>
                <a:ext cx="2414225" cy="3286029"/>
              </a:xfrm>
              <a:prstGeom prst="rect">
                <a:avLst/>
              </a:prstGeom>
            </p:spPr>
          </p:pic>
          <p:pic>
            <p:nvPicPr>
              <p:cNvPr id="14" name="Inhaltsplatzhalter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1645" y="3621288"/>
                <a:ext cx="2027178" cy="2880096"/>
              </a:xfrm>
              <a:prstGeom prst="roundRect">
                <a:avLst>
                  <a:gd name="adj" fmla="val 0"/>
                </a:avLst>
              </a:prstGeom>
              <a:solidFill>
                <a:srgbClr val="FFFFFF">
                  <a:shade val="85000"/>
                </a:srgbClr>
              </a:solidFill>
              <a:ln w="19050">
                <a:noFill/>
              </a:ln>
              <a:effectLst/>
            </p:spPr>
          </p:pic>
        </p:grpSp>
        <p:pic>
          <p:nvPicPr>
            <p:cNvPr id="3" name="Picture 2" descr="A grocery store with fruits and vegetables&#10;&#10;Description automatically generated">
              <a:extLst>
                <a:ext uri="{FF2B5EF4-FFF2-40B4-BE49-F238E27FC236}">
                  <a16:creationId xmlns:a16="http://schemas.microsoft.com/office/drawing/2014/main" id="{77EFC674-EBAF-6E54-282C-27A6EC09F30E}"/>
                </a:ext>
              </a:extLst>
            </p:cNvPr>
            <p:cNvPicPr>
              <a:picLocks noChangeAspect="1"/>
            </p:cNvPicPr>
            <p:nvPr/>
          </p:nvPicPr>
          <p:blipFill>
            <a:blip r:embed="rId7"/>
            <a:srcRect t="-2423" r="22352" b="-7666"/>
            <a:stretch/>
          </p:blipFill>
          <p:spPr>
            <a:xfrm>
              <a:off x="7591011" y="4638501"/>
              <a:ext cx="319504" cy="286369"/>
            </a:xfrm>
            <a:prstGeom prst="rect">
              <a:avLst/>
            </a:prstGeom>
          </p:spPr>
        </p:pic>
        <p:pic>
          <p:nvPicPr>
            <p:cNvPr id="4" name="Picture 3" descr="A grocery store with fruits and vegetables&#10;&#10;Description automatically generated">
              <a:extLst>
                <a:ext uri="{FF2B5EF4-FFF2-40B4-BE49-F238E27FC236}">
                  <a16:creationId xmlns:a16="http://schemas.microsoft.com/office/drawing/2014/main" id="{CFE6F43C-141A-0DD8-4188-D82C9CB80825}"/>
                </a:ext>
              </a:extLst>
            </p:cNvPr>
            <p:cNvPicPr>
              <a:picLocks noChangeAspect="1"/>
            </p:cNvPicPr>
            <p:nvPr/>
          </p:nvPicPr>
          <p:blipFill>
            <a:blip r:embed="rId7"/>
            <a:srcRect t="-2423" r="22352" b="-7666"/>
            <a:stretch/>
          </p:blipFill>
          <p:spPr>
            <a:xfrm>
              <a:off x="7591010" y="5214969"/>
              <a:ext cx="319504" cy="286369"/>
            </a:xfrm>
            <a:prstGeom prst="rect">
              <a:avLst/>
            </a:prstGeom>
          </p:spPr>
        </p:pic>
      </p:grpSp>
      <p:pic>
        <p:nvPicPr>
          <p:cNvPr id="6" name="Grafik 19">
            <a:extLst>
              <a:ext uri="{FF2B5EF4-FFF2-40B4-BE49-F238E27FC236}">
                <a16:creationId xmlns:a16="http://schemas.microsoft.com/office/drawing/2014/main" id="{FE1D4EF3-F40A-D383-84A4-5B0E1926BB6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07498" y="7193448"/>
            <a:ext cx="1386673" cy="3062120"/>
          </a:xfrm>
          <a:prstGeom prst="roundRect">
            <a:avLst>
              <a:gd name="adj" fmla="val 8594"/>
            </a:avLst>
          </a:prstGeom>
          <a:solidFill>
            <a:srgbClr val="FFFFFF">
              <a:shade val="85000"/>
            </a:srgbClr>
          </a:solidFill>
          <a:ln w="19050">
            <a:solidFill>
              <a:schemeClr val="bg2">
                <a:lumMod val="25000"/>
              </a:schemeClr>
            </a:solidFill>
          </a:ln>
          <a:effectLst/>
        </p:spPr>
      </p:pic>
      <p:pic>
        <p:nvPicPr>
          <p:cNvPr id="7" name="Picture 6" descr="A screenshot of a phone&#10;&#10;Description automatically generated">
            <a:extLst>
              <a:ext uri="{FF2B5EF4-FFF2-40B4-BE49-F238E27FC236}">
                <a16:creationId xmlns:a16="http://schemas.microsoft.com/office/drawing/2014/main" id="{35D412F4-3A50-F788-F30C-205ED6630EC5}"/>
              </a:ext>
            </a:extLst>
          </p:cNvPr>
          <p:cNvPicPr>
            <a:picLocks noChangeAspect="1"/>
          </p:cNvPicPr>
          <p:nvPr/>
        </p:nvPicPr>
        <p:blipFill>
          <a:blip r:embed="rId9"/>
          <a:stretch>
            <a:fillRect/>
          </a:stretch>
        </p:blipFill>
        <p:spPr>
          <a:xfrm>
            <a:off x="1989540" y="10475501"/>
            <a:ext cx="1464351" cy="3335217"/>
          </a:xfrm>
          <a:prstGeom prst="rect">
            <a:avLst/>
          </a:prstGeom>
        </p:spPr>
      </p:pic>
      <p:pic>
        <p:nvPicPr>
          <p:cNvPr id="8" name="Picture 7" descr="A screenshot of a phone&#10;&#10;Description automatically generated">
            <a:extLst>
              <a:ext uri="{FF2B5EF4-FFF2-40B4-BE49-F238E27FC236}">
                <a16:creationId xmlns:a16="http://schemas.microsoft.com/office/drawing/2014/main" id="{D2EFA53E-9E8E-2AA1-4CA8-7B37A430C86A}"/>
              </a:ext>
            </a:extLst>
          </p:cNvPr>
          <p:cNvPicPr>
            <a:picLocks noChangeAspect="1"/>
          </p:cNvPicPr>
          <p:nvPr/>
        </p:nvPicPr>
        <p:blipFill>
          <a:blip r:embed="rId10"/>
          <a:stretch>
            <a:fillRect/>
          </a:stretch>
        </p:blipFill>
        <p:spPr>
          <a:xfrm>
            <a:off x="325958" y="7049754"/>
            <a:ext cx="1489794" cy="3368811"/>
          </a:xfrm>
          <a:prstGeom prst="rect">
            <a:avLst/>
          </a:prstGeom>
        </p:spPr>
      </p:pic>
      <p:pic>
        <p:nvPicPr>
          <p:cNvPr id="9" name="Picture 8" descr="A screenshot of a phone&#10;&#10;Description automatically generated">
            <a:extLst>
              <a:ext uri="{FF2B5EF4-FFF2-40B4-BE49-F238E27FC236}">
                <a16:creationId xmlns:a16="http://schemas.microsoft.com/office/drawing/2014/main" id="{DD7FB4C9-0BF2-BBAA-0871-A3DC2ADA93E1}"/>
              </a:ext>
            </a:extLst>
          </p:cNvPr>
          <p:cNvPicPr>
            <a:picLocks noChangeAspect="1"/>
          </p:cNvPicPr>
          <p:nvPr/>
        </p:nvPicPr>
        <p:blipFill>
          <a:blip r:embed="rId11"/>
          <a:stretch>
            <a:fillRect/>
          </a:stretch>
        </p:blipFill>
        <p:spPr>
          <a:xfrm>
            <a:off x="2461759" y="13280333"/>
            <a:ext cx="1475164" cy="3111712"/>
          </a:xfrm>
          <a:prstGeom prst="rect">
            <a:avLst/>
          </a:prstGeom>
        </p:spPr>
      </p:pic>
      <p:grpSp>
        <p:nvGrpSpPr>
          <p:cNvPr id="10" name="Group 9">
            <a:extLst>
              <a:ext uri="{FF2B5EF4-FFF2-40B4-BE49-F238E27FC236}">
                <a16:creationId xmlns:a16="http://schemas.microsoft.com/office/drawing/2014/main" id="{9E840F6D-F120-8F5F-221C-412ED8B91B1E}"/>
              </a:ext>
            </a:extLst>
          </p:cNvPr>
          <p:cNvGrpSpPr/>
          <p:nvPr/>
        </p:nvGrpSpPr>
        <p:grpSpPr>
          <a:xfrm>
            <a:off x="10537719" y="13192973"/>
            <a:ext cx="1288966" cy="2733899"/>
            <a:chOff x="8090110" y="3415313"/>
            <a:chExt cx="1288966" cy="2733899"/>
          </a:xfrm>
        </p:grpSpPr>
        <p:pic>
          <p:nvPicPr>
            <p:cNvPr id="18" name="Grafik 9">
              <a:extLst>
                <a:ext uri="{FF2B5EF4-FFF2-40B4-BE49-F238E27FC236}">
                  <a16:creationId xmlns:a16="http://schemas.microsoft.com/office/drawing/2014/main" id="{47B54C81-E03A-4E70-E5B3-1C15DF6F924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90110" y="3415313"/>
              <a:ext cx="1288966" cy="2733899"/>
            </a:xfrm>
            <a:prstGeom prst="roundRect">
              <a:avLst>
                <a:gd name="adj" fmla="val 4167"/>
              </a:avLst>
            </a:prstGeom>
            <a:solidFill>
              <a:srgbClr val="FFFFFF"/>
            </a:solidFill>
            <a:ln w="19050" cap="sq">
              <a:solidFill>
                <a:srgbClr val="404040"/>
              </a:solidFill>
              <a:miter lim="800000"/>
            </a:ln>
            <a:effectLst/>
          </p:spPr>
        </p:pic>
        <p:pic>
          <p:nvPicPr>
            <p:cNvPr id="19" name="Grafik 20">
              <a:extLst>
                <a:ext uri="{FF2B5EF4-FFF2-40B4-BE49-F238E27FC236}">
                  <a16:creationId xmlns:a16="http://schemas.microsoft.com/office/drawing/2014/main" id="{D025F71F-94CB-CD12-84E2-CB9FD77BDAB1}"/>
                </a:ext>
              </a:extLst>
            </p:cNvPr>
            <p:cNvPicPr>
              <a:picLocks noChangeAspect="1"/>
            </p:cNvPicPr>
            <p:nvPr/>
          </p:nvPicPr>
          <p:blipFill>
            <a:blip r:embed="rId13" cstate="print">
              <a:extLst>
                <a:ext uri="{28A0092B-C50C-407E-A947-70E740481C1C}">
                  <a14:useLocalDpi xmlns:a14="http://schemas.microsoft.com/office/drawing/2010/main" val="0"/>
                </a:ext>
              </a:extLst>
            </a:blip>
            <a:srcRect l="8645" t="15048" r="14985" b="58687"/>
            <a:stretch/>
          </p:blipFill>
          <p:spPr>
            <a:xfrm>
              <a:off x="8255793" y="3803247"/>
              <a:ext cx="952755" cy="690266"/>
            </a:xfrm>
            <a:prstGeom prst="roundRect">
              <a:avLst>
                <a:gd name="adj" fmla="val 8594"/>
              </a:avLst>
            </a:prstGeom>
            <a:solidFill>
              <a:srgbClr val="FFFFFF">
                <a:shade val="85000"/>
              </a:srgbClr>
            </a:solidFill>
            <a:ln w="12700">
              <a:noFill/>
            </a:ln>
            <a:effectLst/>
          </p:spPr>
        </p:pic>
      </p:grpSp>
      <p:pic>
        <p:nvPicPr>
          <p:cNvPr id="22" name="Picture 21" descr="A screenshot of a phone&#10;&#10;Description automatically generated">
            <a:extLst>
              <a:ext uri="{FF2B5EF4-FFF2-40B4-BE49-F238E27FC236}">
                <a16:creationId xmlns:a16="http://schemas.microsoft.com/office/drawing/2014/main" id="{A4A16A26-E00F-4415-CBAD-8F59759EFD9D}"/>
              </a:ext>
            </a:extLst>
          </p:cNvPr>
          <p:cNvPicPr>
            <a:picLocks noChangeAspect="1"/>
          </p:cNvPicPr>
          <p:nvPr/>
        </p:nvPicPr>
        <p:blipFill>
          <a:blip r:embed="rId14"/>
          <a:stretch>
            <a:fillRect/>
          </a:stretch>
        </p:blipFill>
        <p:spPr>
          <a:xfrm>
            <a:off x="522356" y="13028863"/>
            <a:ext cx="1575227" cy="3318549"/>
          </a:xfrm>
          <a:prstGeom prst="rect">
            <a:avLst/>
          </a:prstGeom>
        </p:spPr>
      </p:pic>
      <p:pic>
        <p:nvPicPr>
          <p:cNvPr id="23" name="Picture 22" descr="A screenshot of a phone&#10;&#10;Description automatically generated">
            <a:extLst>
              <a:ext uri="{FF2B5EF4-FFF2-40B4-BE49-F238E27FC236}">
                <a16:creationId xmlns:a16="http://schemas.microsoft.com/office/drawing/2014/main" id="{0FF5A3F3-62D0-8DD1-EB7E-E3532D9DF606}"/>
              </a:ext>
            </a:extLst>
          </p:cNvPr>
          <p:cNvPicPr>
            <a:picLocks noChangeAspect="1"/>
          </p:cNvPicPr>
          <p:nvPr/>
        </p:nvPicPr>
        <p:blipFill>
          <a:blip r:embed="rId15"/>
          <a:stretch>
            <a:fillRect/>
          </a:stretch>
        </p:blipFill>
        <p:spPr>
          <a:xfrm>
            <a:off x="4862114" y="7039381"/>
            <a:ext cx="1471803" cy="3083814"/>
          </a:xfrm>
          <a:prstGeom prst="rect">
            <a:avLst/>
          </a:prstGeom>
        </p:spPr>
      </p:pic>
      <p:pic>
        <p:nvPicPr>
          <p:cNvPr id="24" name="Grafik 16">
            <a:extLst>
              <a:ext uri="{FF2B5EF4-FFF2-40B4-BE49-F238E27FC236}">
                <a16:creationId xmlns:a16="http://schemas.microsoft.com/office/drawing/2014/main" id="{554EA074-1FD8-9B07-063D-BB4231B6A50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78484" y="10730107"/>
            <a:ext cx="1454246" cy="3212149"/>
          </a:xfrm>
          <a:prstGeom prst="roundRect">
            <a:avLst>
              <a:gd name="adj" fmla="val 4167"/>
            </a:avLst>
          </a:prstGeom>
          <a:solidFill>
            <a:srgbClr val="FFFFFF"/>
          </a:solidFill>
          <a:ln w="19050" cap="sq">
            <a:solidFill>
              <a:schemeClr val="bg2">
                <a:lumMod val="25000"/>
              </a:schemeClr>
            </a:solidFill>
            <a:miter lim="800000"/>
          </a:ln>
          <a:effectLst/>
        </p:spPr>
      </p:pic>
      <p:pic>
        <p:nvPicPr>
          <p:cNvPr id="36" name="Picture 35" descr="A screenshot of a computer&#10;&#10;Description automatically generated">
            <a:extLst>
              <a:ext uri="{FF2B5EF4-FFF2-40B4-BE49-F238E27FC236}">
                <a16:creationId xmlns:a16="http://schemas.microsoft.com/office/drawing/2014/main" id="{39F3DDBF-ED5E-E54E-9C7A-6091CF649CC2}"/>
              </a:ext>
            </a:extLst>
          </p:cNvPr>
          <p:cNvPicPr>
            <a:picLocks noChangeAspect="1"/>
          </p:cNvPicPr>
          <p:nvPr/>
        </p:nvPicPr>
        <p:blipFill>
          <a:blip r:embed="rId17"/>
          <a:stretch>
            <a:fillRect/>
          </a:stretch>
        </p:blipFill>
        <p:spPr>
          <a:xfrm>
            <a:off x="6952210" y="13268335"/>
            <a:ext cx="1404417" cy="3108071"/>
          </a:xfrm>
          <a:prstGeom prst="roundRect">
            <a:avLst>
              <a:gd name="adj" fmla="val 8594"/>
            </a:avLst>
          </a:prstGeom>
          <a:solidFill>
            <a:srgbClr val="FFFFFF">
              <a:shade val="85000"/>
            </a:srgbClr>
          </a:solidFill>
          <a:ln w="19050">
            <a:solidFill>
              <a:schemeClr val="bg2">
                <a:lumMod val="25000"/>
              </a:schemeClr>
            </a:solidFill>
          </a:ln>
          <a:effectLst/>
        </p:spPr>
      </p:pic>
      <p:grpSp>
        <p:nvGrpSpPr>
          <p:cNvPr id="37" name="Group 36">
            <a:extLst>
              <a:ext uri="{FF2B5EF4-FFF2-40B4-BE49-F238E27FC236}">
                <a16:creationId xmlns:a16="http://schemas.microsoft.com/office/drawing/2014/main" id="{9EFEAB22-71D2-8D18-2BB1-99C58F115AFE}"/>
              </a:ext>
            </a:extLst>
          </p:cNvPr>
          <p:cNvGrpSpPr/>
          <p:nvPr/>
        </p:nvGrpSpPr>
        <p:grpSpPr>
          <a:xfrm>
            <a:off x="16754326" y="5600173"/>
            <a:ext cx="11534359" cy="769429"/>
            <a:chOff x="1084944" y="2939343"/>
            <a:chExt cx="12707176" cy="782681"/>
          </a:xfrm>
        </p:grpSpPr>
        <p:sp>
          <p:nvSpPr>
            <p:cNvPr id="38" name="Rounded Rectangle 37">
              <a:extLst>
                <a:ext uri="{FF2B5EF4-FFF2-40B4-BE49-F238E27FC236}">
                  <a16:creationId xmlns:a16="http://schemas.microsoft.com/office/drawing/2014/main" id="{3A6210C9-BB5F-BCA4-728A-D90E65A56285}"/>
                </a:ext>
              </a:extLst>
            </p:cNvPr>
            <p:cNvSpPr/>
            <p:nvPr/>
          </p:nvSpPr>
          <p:spPr>
            <a:xfrm>
              <a:off x="1084944" y="2939343"/>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39" name="TextBox 38">
              <a:extLst>
                <a:ext uri="{FF2B5EF4-FFF2-40B4-BE49-F238E27FC236}">
                  <a16:creationId xmlns:a16="http://schemas.microsoft.com/office/drawing/2014/main" id="{FCCC6A04-355F-4D8D-A5DB-BE36D45E77F1}"/>
                </a:ext>
              </a:extLst>
            </p:cNvPr>
            <p:cNvSpPr txBox="1"/>
            <p:nvPr/>
          </p:nvSpPr>
          <p:spPr>
            <a:xfrm>
              <a:off x="1198544" y="3045782"/>
              <a:ext cx="12472401" cy="563540"/>
            </a:xfrm>
            <a:prstGeom prst="rect">
              <a:avLst/>
            </a:prstGeom>
            <a:noFill/>
          </p:spPr>
          <p:txBody>
            <a:bodyPr wrap="square" lIns="91440" tIns="45720" rIns="91440" bIns="45720" rtlCol="0" anchor="t">
              <a:spAutoFit/>
            </a:bodyPr>
            <a:lstStyle/>
            <a:p>
              <a:r>
                <a:rPr lang="de-DE" altLang="de-DE" sz="1500" dirty="0">
                  <a:solidFill>
                    <a:schemeClr val="bg1"/>
                  </a:solidFill>
                  <a:latin typeface="Montserrat Medium"/>
                </a:rPr>
                <a:t>Vermeidung von Betriebsblindheit und Wegfall von Collegeblocks und WhatsApp  - Sicherung von Qualitätsstandards &amp; Standardisierung</a:t>
              </a:r>
              <a:endParaRPr lang="en-US" dirty="0">
                <a:solidFill>
                  <a:schemeClr val="bg1"/>
                </a:solidFill>
              </a:endParaRPr>
            </a:p>
          </p:txBody>
        </p:sp>
      </p:grpSp>
      <p:grpSp>
        <p:nvGrpSpPr>
          <p:cNvPr id="40" name="Group 39">
            <a:extLst>
              <a:ext uri="{FF2B5EF4-FFF2-40B4-BE49-F238E27FC236}">
                <a16:creationId xmlns:a16="http://schemas.microsoft.com/office/drawing/2014/main" id="{AAEBE1BB-1E90-2F02-AADF-2419AB15765E}"/>
              </a:ext>
            </a:extLst>
          </p:cNvPr>
          <p:cNvGrpSpPr/>
          <p:nvPr/>
        </p:nvGrpSpPr>
        <p:grpSpPr>
          <a:xfrm>
            <a:off x="13879721" y="3630986"/>
            <a:ext cx="11501229" cy="782681"/>
            <a:chOff x="1122745" y="3702883"/>
            <a:chExt cx="11501229" cy="782681"/>
          </a:xfrm>
        </p:grpSpPr>
        <p:sp>
          <p:nvSpPr>
            <p:cNvPr id="41" name="Rounded Rectangle 40">
              <a:extLst>
                <a:ext uri="{FF2B5EF4-FFF2-40B4-BE49-F238E27FC236}">
                  <a16:creationId xmlns:a16="http://schemas.microsoft.com/office/drawing/2014/main" id="{1BE9A624-87B5-AA9D-C3AB-2143B1FD958A}"/>
                </a:ext>
              </a:extLst>
            </p:cNvPr>
            <p:cNvSpPr/>
            <p:nvPr/>
          </p:nvSpPr>
          <p:spPr>
            <a:xfrm>
              <a:off x="1122745" y="3702883"/>
              <a:ext cx="11501229"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42" name="TextBox 41">
              <a:extLst>
                <a:ext uri="{FF2B5EF4-FFF2-40B4-BE49-F238E27FC236}">
                  <a16:creationId xmlns:a16="http://schemas.microsoft.com/office/drawing/2014/main" id="{108CC453-1EC3-14C4-A770-3D8BEAA785AE}"/>
                </a:ext>
              </a:extLst>
            </p:cNvPr>
            <p:cNvSpPr txBox="1"/>
            <p:nvPr/>
          </p:nvSpPr>
          <p:spPr>
            <a:xfrm>
              <a:off x="1302231" y="3828340"/>
              <a:ext cx="10875487" cy="553998"/>
            </a:xfrm>
            <a:prstGeom prst="rect">
              <a:avLst/>
            </a:prstGeom>
            <a:noFill/>
          </p:spPr>
          <p:txBody>
            <a:bodyPr wrap="square" lIns="91440" tIns="45720" rIns="91440" bIns="45720" rtlCol="0" anchor="t">
              <a:spAutoFit/>
            </a:bodyPr>
            <a:lstStyle/>
            <a:p>
              <a:r>
                <a:rPr lang="de-DE" altLang="de-DE" sz="1500" dirty="0">
                  <a:solidFill>
                    <a:schemeClr val="bg1"/>
                  </a:solidFill>
                  <a:latin typeface="Montserrat Medium"/>
                </a:rPr>
                <a:t>Verbindliche &amp; effiziente Abarbeitung von Prozessen durch die Kombination von digitalen Checklisten und/oder Aufgaben - spart Zeit und Geld  - Verbesserung des Einkaufserlebnis für den Kunden</a:t>
              </a:r>
            </a:p>
          </p:txBody>
        </p:sp>
      </p:grpSp>
      <p:grpSp>
        <p:nvGrpSpPr>
          <p:cNvPr id="43" name="Group 42">
            <a:extLst>
              <a:ext uri="{FF2B5EF4-FFF2-40B4-BE49-F238E27FC236}">
                <a16:creationId xmlns:a16="http://schemas.microsoft.com/office/drawing/2014/main" id="{F947C96C-3D17-BCF4-D4E3-9D014ADAABA1}"/>
              </a:ext>
            </a:extLst>
          </p:cNvPr>
          <p:cNvGrpSpPr/>
          <p:nvPr/>
        </p:nvGrpSpPr>
        <p:grpSpPr>
          <a:xfrm>
            <a:off x="15170854" y="4610396"/>
            <a:ext cx="11521106" cy="782681"/>
            <a:chOff x="1120338" y="4663405"/>
            <a:chExt cx="12707176" cy="782681"/>
          </a:xfrm>
        </p:grpSpPr>
        <p:sp>
          <p:nvSpPr>
            <p:cNvPr id="44" name="Rounded Rectangle 43">
              <a:extLst>
                <a:ext uri="{FF2B5EF4-FFF2-40B4-BE49-F238E27FC236}">
                  <a16:creationId xmlns:a16="http://schemas.microsoft.com/office/drawing/2014/main" id="{E95492F8-A9E4-41B3-E25A-9DD610A3C08E}"/>
                </a:ext>
              </a:extLst>
            </p:cNvPr>
            <p:cNvSpPr/>
            <p:nvPr/>
          </p:nvSpPr>
          <p:spPr>
            <a:xfrm>
              <a:off x="1120338" y="4663405"/>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45" name="TextBox 44">
              <a:extLst>
                <a:ext uri="{FF2B5EF4-FFF2-40B4-BE49-F238E27FC236}">
                  <a16:creationId xmlns:a16="http://schemas.microsoft.com/office/drawing/2014/main" id="{1F7E55DB-FA46-E8C7-C46D-B118EB612C7A}"/>
                </a:ext>
              </a:extLst>
            </p:cNvPr>
            <p:cNvSpPr txBox="1"/>
            <p:nvPr/>
          </p:nvSpPr>
          <p:spPr>
            <a:xfrm>
              <a:off x="1299824" y="4888254"/>
              <a:ext cx="10892064"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Sichere Dokumentation stärkt das Unternehmen gegenüber Behörden und Kontrollorganen.</a:t>
              </a:r>
              <a:endParaRPr lang="en-US" sz="1600" dirty="0">
                <a:solidFill>
                  <a:schemeClr val="bg1"/>
                </a:solidFill>
              </a:endParaRPr>
            </a:p>
          </p:txBody>
        </p:sp>
      </p:grpSp>
      <p:grpSp>
        <p:nvGrpSpPr>
          <p:cNvPr id="46" name="Group 45">
            <a:extLst>
              <a:ext uri="{FF2B5EF4-FFF2-40B4-BE49-F238E27FC236}">
                <a16:creationId xmlns:a16="http://schemas.microsoft.com/office/drawing/2014/main" id="{4A73AA62-8EB8-B702-02DC-9C930ED27D42}"/>
              </a:ext>
            </a:extLst>
          </p:cNvPr>
          <p:cNvGrpSpPr/>
          <p:nvPr/>
        </p:nvGrpSpPr>
        <p:grpSpPr>
          <a:xfrm>
            <a:off x="12586181" y="2599414"/>
            <a:ext cx="11514481" cy="829063"/>
            <a:chOff x="1122745" y="2731936"/>
            <a:chExt cx="11514481" cy="829063"/>
          </a:xfrm>
        </p:grpSpPr>
        <p:sp>
          <p:nvSpPr>
            <p:cNvPr id="47" name="Rounded Rectangle 10">
              <a:extLst>
                <a:ext uri="{FF2B5EF4-FFF2-40B4-BE49-F238E27FC236}">
                  <a16:creationId xmlns:a16="http://schemas.microsoft.com/office/drawing/2014/main" id="{FA15A203-7C79-00F1-864C-B1891EDC1DFB}"/>
                </a:ext>
              </a:extLst>
            </p:cNvPr>
            <p:cNvSpPr/>
            <p:nvPr/>
          </p:nvSpPr>
          <p:spPr>
            <a:xfrm>
              <a:off x="1122745" y="2731936"/>
              <a:ext cx="11514481" cy="82906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48" name="TextBox 11">
              <a:extLst>
                <a:ext uri="{FF2B5EF4-FFF2-40B4-BE49-F238E27FC236}">
                  <a16:creationId xmlns:a16="http://schemas.microsoft.com/office/drawing/2014/main" id="{A8E690C2-F329-5879-FFDC-11AB75C86C90}"/>
                </a:ext>
              </a:extLst>
            </p:cNvPr>
            <p:cNvSpPr txBox="1"/>
            <p:nvPr/>
          </p:nvSpPr>
          <p:spPr>
            <a:xfrm>
              <a:off x="1298065" y="2993534"/>
              <a:ext cx="10893979"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Der Arbeitsalltag wird strukturiert und die Mitarbeiter werden an relevante Prozessschritte erinnert.</a:t>
              </a:r>
            </a:p>
          </p:txBody>
        </p:sp>
      </p:grpSp>
      <p:sp>
        <p:nvSpPr>
          <p:cNvPr id="49" name="Textplatzhalter 2">
            <a:extLst>
              <a:ext uri="{FF2B5EF4-FFF2-40B4-BE49-F238E27FC236}">
                <a16:creationId xmlns:a16="http://schemas.microsoft.com/office/drawing/2014/main" id="{E77F5710-C8CD-D1D4-86C8-3DB2BA656FC0}"/>
              </a:ext>
            </a:extLst>
          </p:cNvPr>
          <p:cNvSpPr txBox="1">
            <a:spLocks/>
          </p:cNvSpPr>
          <p:nvPr/>
        </p:nvSpPr>
        <p:spPr>
          <a:xfrm>
            <a:off x="12453134" y="1778462"/>
            <a:ext cx="11262788" cy="789133"/>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0"/>
              </a:spcBef>
              <a:buNone/>
            </a:pPr>
            <a:r>
              <a:rPr lang="de-DE" altLang="de-DE" sz="1800" b="1" dirty="0">
                <a:solidFill>
                  <a:schemeClr val="bg1"/>
                </a:solidFill>
                <a:latin typeface="Montserrat Medium" panose="00000600000000000000" pitchFamily="2" charset="0"/>
                <a:cs typeface="FUTURA MEDIUM" panose="020B0602020204020303" pitchFamily="34" charset="-79"/>
              </a:rPr>
              <a:t>Vertriebsprozesse/Qualitätsmanagement werden </a:t>
            </a:r>
            <a:r>
              <a:rPr lang="de-DE" altLang="de-DE" sz="1800" b="1" dirty="0">
                <a:solidFill>
                  <a:srgbClr val="E27702"/>
                </a:solidFill>
                <a:latin typeface="Montserrat Medium" panose="00000600000000000000" pitchFamily="2" charset="0"/>
                <a:cs typeface="FUTURA MEDIUM" panose="020B0602020204020303" pitchFamily="34" charset="-79"/>
              </a:rPr>
              <a:t>effizient, einfach &amp; kostengünstig </a:t>
            </a:r>
            <a:r>
              <a:rPr lang="de-DE" altLang="de-DE" sz="1800" b="1" dirty="0">
                <a:solidFill>
                  <a:schemeClr val="bg1"/>
                </a:solidFill>
                <a:latin typeface="Montserrat Medium" panose="00000600000000000000" pitchFamily="2" charset="0"/>
                <a:cs typeface="FUTURA MEDIUM" panose="020B0602020204020303" pitchFamily="34" charset="-79"/>
              </a:rPr>
              <a:t>digitalisiert</a:t>
            </a:r>
          </a:p>
        </p:txBody>
      </p:sp>
    </p:spTree>
    <p:extLst>
      <p:ext uri="{BB962C8B-B14F-4D97-AF65-F5344CB8AC3E}">
        <p14:creationId xmlns:p14="http://schemas.microsoft.com/office/powerpoint/2010/main" val="2029236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7EB46-F69C-38BE-ADD3-51AB20417AC7}"/>
              </a:ext>
            </a:extLst>
          </p:cNvPr>
          <p:cNvSpPr/>
          <p:nvPr/>
        </p:nvSpPr>
        <p:spPr>
          <a:xfrm>
            <a:off x="0" y="1607959"/>
            <a:ext cx="12192000" cy="5250041"/>
          </a:xfrm>
          <a:prstGeom prst="rect">
            <a:avLst/>
          </a:prstGeom>
          <a:solidFill>
            <a:srgbClr val="0358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13</a:t>
            </a:fld>
            <a:endParaRPr lang="de-DE" b="1">
              <a:solidFill>
                <a:srgbClr val="E27702"/>
              </a:solidFill>
            </a:endParaRPr>
          </a:p>
        </p:txBody>
      </p:sp>
      <p:sp>
        <p:nvSpPr>
          <p:cNvPr id="8" name="Textfeld 7"/>
          <p:cNvSpPr txBox="1"/>
          <p:nvPr/>
        </p:nvSpPr>
        <p:spPr>
          <a:xfrm>
            <a:off x="1120920" y="609092"/>
            <a:ext cx="10714657" cy="461665"/>
          </a:xfrm>
          <a:prstGeom prst="rect">
            <a:avLst/>
          </a:prstGeom>
          <a:noFill/>
        </p:spPr>
        <p:txBody>
          <a:bodyPr wrap="square" lIns="91440" tIns="45720" rIns="91440" bIns="45720" rtlCol="0" anchor="t">
            <a:spAutoFit/>
          </a:bodyPr>
          <a:lstStyle/>
          <a:p>
            <a:r>
              <a:rPr lang="en-US" sz="2400" b="1" dirty="0" err="1">
                <a:solidFill>
                  <a:srgbClr val="03586E"/>
                </a:solidFill>
                <a:latin typeface="Montserrat Medium"/>
                <a:ea typeface="Roboto"/>
                <a:cs typeface="Futura"/>
              </a:rPr>
              <a:t>Steigerung</a:t>
            </a:r>
            <a:r>
              <a:rPr lang="en-US" sz="2400" b="1" dirty="0">
                <a:solidFill>
                  <a:srgbClr val="03586E"/>
                </a:solidFill>
                <a:latin typeface="Montserrat Medium"/>
                <a:ea typeface="Roboto"/>
                <a:cs typeface="Futura"/>
              </a:rPr>
              <a:t> </a:t>
            </a:r>
            <a:r>
              <a:rPr lang="en-US" sz="2400" b="1" dirty="0" err="1">
                <a:solidFill>
                  <a:srgbClr val="03586E"/>
                </a:solidFill>
                <a:latin typeface="Montserrat Medium"/>
                <a:ea typeface="Roboto"/>
                <a:cs typeface="Futura"/>
              </a:rPr>
              <a:t>Personaleffizienz</a:t>
            </a:r>
            <a:r>
              <a:rPr lang="en-US" sz="2400" b="1" dirty="0">
                <a:solidFill>
                  <a:srgbClr val="03586E"/>
                </a:solidFill>
                <a:latin typeface="Montserrat Medium"/>
                <a:ea typeface="Roboto"/>
                <a:cs typeface="Futura"/>
              </a:rPr>
              <a:t> - </a:t>
            </a:r>
            <a:r>
              <a:rPr lang="en-US" sz="2400" b="1" dirty="0" err="1">
                <a:solidFill>
                  <a:srgbClr val="03586E"/>
                </a:solidFill>
                <a:latin typeface="Montserrat Medium"/>
                <a:ea typeface="Roboto"/>
                <a:cs typeface="Futura"/>
              </a:rPr>
              <a:t>Optimierung</a:t>
            </a:r>
            <a:r>
              <a:rPr lang="en-US" sz="2400" b="1" dirty="0">
                <a:solidFill>
                  <a:srgbClr val="03586E"/>
                </a:solidFill>
                <a:latin typeface="Montserrat Medium"/>
                <a:ea typeface="Roboto"/>
                <a:cs typeface="Futura"/>
              </a:rPr>
              <a:t> </a:t>
            </a:r>
            <a:r>
              <a:rPr lang="en-US" sz="2400" b="1" dirty="0" err="1">
                <a:solidFill>
                  <a:srgbClr val="03586E"/>
                </a:solidFill>
                <a:latin typeface="Montserrat Medium"/>
                <a:ea typeface="Roboto"/>
                <a:cs typeface="Futura"/>
              </a:rPr>
              <a:t>Qualitätsmanagement</a:t>
            </a:r>
            <a:endParaRPr lang="en-US" sz="2400" dirty="0" err="1">
              <a:solidFill>
                <a:srgbClr val="000000"/>
              </a:solidFill>
              <a:latin typeface="Montserrat Medium"/>
              <a:ea typeface="Roboto"/>
              <a:cs typeface="Futura"/>
            </a:endParaRPr>
          </a:p>
        </p:txBody>
      </p:sp>
      <p:sp>
        <p:nvSpPr>
          <p:cNvPr id="9" name="Textplatzhalter 2"/>
          <p:cNvSpPr txBox="1">
            <a:spLocks/>
          </p:cNvSpPr>
          <p:nvPr/>
        </p:nvSpPr>
        <p:spPr>
          <a:xfrm>
            <a:off x="722066" y="1778462"/>
            <a:ext cx="11262788" cy="789133"/>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0"/>
              </a:spcBef>
              <a:buNone/>
            </a:pPr>
            <a:r>
              <a:rPr lang="de-DE" altLang="de-DE" sz="1800" b="1" dirty="0">
                <a:solidFill>
                  <a:schemeClr val="bg1"/>
                </a:solidFill>
                <a:latin typeface="Montserrat Medium" panose="00000600000000000000" pitchFamily="2" charset="0"/>
                <a:cs typeface="FUTURA MEDIUM" panose="020B0602020204020303" pitchFamily="34" charset="-79"/>
              </a:rPr>
              <a:t>Vertriebsprozesse/Qualitätsmanagement werden </a:t>
            </a:r>
            <a:r>
              <a:rPr lang="de-DE" altLang="de-DE" sz="1800" b="1" dirty="0">
                <a:solidFill>
                  <a:srgbClr val="E27702"/>
                </a:solidFill>
                <a:latin typeface="Montserrat Medium" panose="00000600000000000000" pitchFamily="2" charset="0"/>
                <a:cs typeface="FUTURA MEDIUM" panose="020B0602020204020303" pitchFamily="34" charset="-79"/>
              </a:rPr>
              <a:t>effizient, einfach &amp; kostengünstig </a:t>
            </a:r>
            <a:r>
              <a:rPr lang="de-DE" altLang="de-DE" sz="1800" b="1" dirty="0">
                <a:solidFill>
                  <a:schemeClr val="bg1"/>
                </a:solidFill>
                <a:latin typeface="Montserrat Medium" panose="00000600000000000000" pitchFamily="2" charset="0"/>
                <a:cs typeface="FUTURA MEDIUM" panose="020B0602020204020303" pitchFamily="34" charset="-79"/>
              </a:rPr>
              <a:t>digitalisiert</a:t>
            </a:r>
          </a:p>
        </p:txBody>
      </p:sp>
      <p:cxnSp>
        <p:nvCxnSpPr>
          <p:cNvPr id="16" name="Google Shape;142;p19">
            <a:extLst>
              <a:ext uri="{FF2B5EF4-FFF2-40B4-BE49-F238E27FC236}">
                <a16:creationId xmlns:a16="http://schemas.microsoft.com/office/drawing/2014/main" id="{F125A23D-FB08-1669-5534-73FFE7F0FA06}"/>
              </a:ext>
            </a:extLst>
          </p:cNvPr>
          <p:cNvCxnSpPr>
            <a:cxnSpLocks/>
          </p:cNvCxnSpPr>
          <p:nvPr/>
        </p:nvCxnSpPr>
        <p:spPr>
          <a:xfrm>
            <a:off x="761822" y="462865"/>
            <a:ext cx="0" cy="763200"/>
          </a:xfrm>
          <a:prstGeom prst="straightConnector1">
            <a:avLst/>
          </a:prstGeom>
          <a:noFill/>
          <a:ln w="76200" cap="rnd" cmpd="sng">
            <a:solidFill>
              <a:srgbClr val="00CCFF"/>
            </a:solidFill>
            <a:prstDash val="solid"/>
            <a:round/>
            <a:headEnd type="none" w="med" len="med"/>
            <a:tailEnd type="none" w="med" len="med"/>
          </a:ln>
        </p:spPr>
      </p:cxnSp>
      <p:grpSp>
        <p:nvGrpSpPr>
          <p:cNvPr id="28" name="Group 27">
            <a:extLst>
              <a:ext uri="{FF2B5EF4-FFF2-40B4-BE49-F238E27FC236}">
                <a16:creationId xmlns:a16="http://schemas.microsoft.com/office/drawing/2014/main" id="{8185045C-57A0-5BE1-43DA-6FB53B501795}"/>
              </a:ext>
            </a:extLst>
          </p:cNvPr>
          <p:cNvGrpSpPr/>
          <p:nvPr/>
        </p:nvGrpSpPr>
        <p:grpSpPr>
          <a:xfrm>
            <a:off x="1120338" y="5600173"/>
            <a:ext cx="11534359" cy="769429"/>
            <a:chOff x="1084944" y="2939343"/>
            <a:chExt cx="12707176" cy="782681"/>
          </a:xfrm>
        </p:grpSpPr>
        <p:sp>
          <p:nvSpPr>
            <p:cNvPr id="11" name="Rounded Rectangle 10">
              <a:extLst>
                <a:ext uri="{FF2B5EF4-FFF2-40B4-BE49-F238E27FC236}">
                  <a16:creationId xmlns:a16="http://schemas.microsoft.com/office/drawing/2014/main" id="{BAF3351F-18F7-3A0E-B6A9-B904101AB239}"/>
                </a:ext>
              </a:extLst>
            </p:cNvPr>
            <p:cNvSpPr/>
            <p:nvPr/>
          </p:nvSpPr>
          <p:spPr>
            <a:xfrm>
              <a:off x="1084944" y="2939343"/>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12" name="TextBox 11">
              <a:extLst>
                <a:ext uri="{FF2B5EF4-FFF2-40B4-BE49-F238E27FC236}">
                  <a16:creationId xmlns:a16="http://schemas.microsoft.com/office/drawing/2014/main" id="{7FBBE06A-3CB4-F76A-DE3E-8859BE3D4BD3}"/>
                </a:ext>
              </a:extLst>
            </p:cNvPr>
            <p:cNvSpPr txBox="1"/>
            <p:nvPr/>
          </p:nvSpPr>
          <p:spPr>
            <a:xfrm>
              <a:off x="1198544" y="3045782"/>
              <a:ext cx="12472401" cy="563540"/>
            </a:xfrm>
            <a:prstGeom prst="rect">
              <a:avLst/>
            </a:prstGeom>
            <a:noFill/>
          </p:spPr>
          <p:txBody>
            <a:bodyPr wrap="square" lIns="91440" tIns="45720" rIns="91440" bIns="45720" rtlCol="0" anchor="t">
              <a:spAutoFit/>
            </a:bodyPr>
            <a:lstStyle/>
            <a:p>
              <a:r>
                <a:rPr lang="de-DE" altLang="de-DE" sz="1500" dirty="0">
                  <a:solidFill>
                    <a:schemeClr val="bg1"/>
                  </a:solidFill>
                  <a:latin typeface="Montserrat Medium"/>
                </a:rPr>
                <a:t>Vermeidung von Betriebsblindheit und Wegfall von Collegeblocks und WhatsApp  - Sicherung von Qualitätsstandards &amp; Standardisierung</a:t>
              </a:r>
              <a:endParaRPr lang="en-US" dirty="0">
                <a:solidFill>
                  <a:schemeClr val="bg1"/>
                </a:solidFill>
              </a:endParaRPr>
            </a:p>
          </p:txBody>
        </p:sp>
      </p:grpSp>
      <p:grpSp>
        <p:nvGrpSpPr>
          <p:cNvPr id="27" name="Group 26">
            <a:extLst>
              <a:ext uri="{FF2B5EF4-FFF2-40B4-BE49-F238E27FC236}">
                <a16:creationId xmlns:a16="http://schemas.microsoft.com/office/drawing/2014/main" id="{668C2651-1F24-71E6-7CAC-EC14684628E3}"/>
              </a:ext>
            </a:extLst>
          </p:cNvPr>
          <p:cNvGrpSpPr/>
          <p:nvPr/>
        </p:nvGrpSpPr>
        <p:grpSpPr>
          <a:xfrm>
            <a:off x="1122745" y="3630986"/>
            <a:ext cx="11501229" cy="782681"/>
            <a:chOff x="1122745" y="3702883"/>
            <a:chExt cx="11501229" cy="782681"/>
          </a:xfrm>
        </p:grpSpPr>
        <p:sp>
          <p:nvSpPr>
            <p:cNvPr id="19" name="Rounded Rectangle 18">
              <a:extLst>
                <a:ext uri="{FF2B5EF4-FFF2-40B4-BE49-F238E27FC236}">
                  <a16:creationId xmlns:a16="http://schemas.microsoft.com/office/drawing/2014/main" id="{29590AEC-9B7E-0239-8149-16DEFC2603A0}"/>
                </a:ext>
              </a:extLst>
            </p:cNvPr>
            <p:cNvSpPr/>
            <p:nvPr/>
          </p:nvSpPr>
          <p:spPr>
            <a:xfrm>
              <a:off x="1122745" y="3702883"/>
              <a:ext cx="11501229"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22" name="TextBox 21">
              <a:extLst>
                <a:ext uri="{FF2B5EF4-FFF2-40B4-BE49-F238E27FC236}">
                  <a16:creationId xmlns:a16="http://schemas.microsoft.com/office/drawing/2014/main" id="{93CBC9A1-43B7-B306-C56E-815E40AD6176}"/>
                </a:ext>
              </a:extLst>
            </p:cNvPr>
            <p:cNvSpPr txBox="1"/>
            <p:nvPr/>
          </p:nvSpPr>
          <p:spPr>
            <a:xfrm>
              <a:off x="1302231" y="3828340"/>
              <a:ext cx="10875487" cy="553998"/>
            </a:xfrm>
            <a:prstGeom prst="rect">
              <a:avLst/>
            </a:prstGeom>
            <a:noFill/>
          </p:spPr>
          <p:txBody>
            <a:bodyPr wrap="square" lIns="91440" tIns="45720" rIns="91440" bIns="45720" rtlCol="0" anchor="t">
              <a:spAutoFit/>
            </a:bodyPr>
            <a:lstStyle/>
            <a:p>
              <a:r>
                <a:rPr lang="de-DE" altLang="de-DE" sz="1500" dirty="0">
                  <a:solidFill>
                    <a:schemeClr val="bg1"/>
                  </a:solidFill>
                  <a:latin typeface="Montserrat Medium"/>
                </a:rPr>
                <a:t>Verbindliche &amp; effiziente Abarbeitung von Prozessen durch die Kombination von digitalen Checklisten und/oder Aufgaben - spart Zeit und Geld  - Verbesserung des Einkaufserlebnis für den Kunden</a:t>
              </a:r>
            </a:p>
          </p:txBody>
        </p:sp>
      </p:grpSp>
      <p:grpSp>
        <p:nvGrpSpPr>
          <p:cNvPr id="26" name="Group 25">
            <a:extLst>
              <a:ext uri="{FF2B5EF4-FFF2-40B4-BE49-F238E27FC236}">
                <a16:creationId xmlns:a16="http://schemas.microsoft.com/office/drawing/2014/main" id="{76AC7433-3535-2E7A-5D4F-D801E98CC853}"/>
              </a:ext>
            </a:extLst>
          </p:cNvPr>
          <p:cNvGrpSpPr/>
          <p:nvPr/>
        </p:nvGrpSpPr>
        <p:grpSpPr>
          <a:xfrm>
            <a:off x="1120338" y="4610396"/>
            <a:ext cx="11521106" cy="782681"/>
            <a:chOff x="1120338" y="4663405"/>
            <a:chExt cx="12707176" cy="782681"/>
          </a:xfrm>
        </p:grpSpPr>
        <p:sp>
          <p:nvSpPr>
            <p:cNvPr id="23" name="Rounded Rectangle 22">
              <a:extLst>
                <a:ext uri="{FF2B5EF4-FFF2-40B4-BE49-F238E27FC236}">
                  <a16:creationId xmlns:a16="http://schemas.microsoft.com/office/drawing/2014/main" id="{75781B63-E798-FF59-D085-B314B4FF0936}"/>
                </a:ext>
              </a:extLst>
            </p:cNvPr>
            <p:cNvSpPr/>
            <p:nvPr/>
          </p:nvSpPr>
          <p:spPr>
            <a:xfrm>
              <a:off x="1120338" y="4663405"/>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25" name="TextBox 24">
              <a:extLst>
                <a:ext uri="{FF2B5EF4-FFF2-40B4-BE49-F238E27FC236}">
                  <a16:creationId xmlns:a16="http://schemas.microsoft.com/office/drawing/2014/main" id="{8FA1F2C9-DDE7-C5E3-CF75-E16A005BCFD0}"/>
                </a:ext>
              </a:extLst>
            </p:cNvPr>
            <p:cNvSpPr txBox="1"/>
            <p:nvPr/>
          </p:nvSpPr>
          <p:spPr>
            <a:xfrm>
              <a:off x="1299824" y="4888254"/>
              <a:ext cx="10892064"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Sichere Dokumentation stärkt das Unternehmen gegenüber Behörden und Kontrollorganen.</a:t>
              </a:r>
              <a:endParaRPr lang="en-US" sz="1600" dirty="0">
                <a:solidFill>
                  <a:schemeClr val="bg1"/>
                </a:solidFill>
              </a:endParaRPr>
            </a:p>
          </p:txBody>
        </p:sp>
      </p:grpSp>
      <p:grpSp>
        <p:nvGrpSpPr>
          <p:cNvPr id="6" name="Group 5">
            <a:extLst>
              <a:ext uri="{FF2B5EF4-FFF2-40B4-BE49-F238E27FC236}">
                <a16:creationId xmlns:a16="http://schemas.microsoft.com/office/drawing/2014/main" id="{4D0CF0AB-B965-4A74-9A1A-1F902CA70125}"/>
              </a:ext>
            </a:extLst>
          </p:cNvPr>
          <p:cNvGrpSpPr/>
          <p:nvPr/>
        </p:nvGrpSpPr>
        <p:grpSpPr>
          <a:xfrm>
            <a:off x="1122745" y="2599414"/>
            <a:ext cx="11514481" cy="829063"/>
            <a:chOff x="1122745" y="2731936"/>
            <a:chExt cx="11514481" cy="829063"/>
          </a:xfrm>
        </p:grpSpPr>
        <p:sp>
          <p:nvSpPr>
            <p:cNvPr id="4" name="Rounded Rectangle 10">
              <a:extLst>
                <a:ext uri="{FF2B5EF4-FFF2-40B4-BE49-F238E27FC236}">
                  <a16:creationId xmlns:a16="http://schemas.microsoft.com/office/drawing/2014/main" id="{B5BF27C8-68E2-081D-4D59-18DA084D2D28}"/>
                </a:ext>
              </a:extLst>
            </p:cNvPr>
            <p:cNvSpPr/>
            <p:nvPr/>
          </p:nvSpPr>
          <p:spPr>
            <a:xfrm>
              <a:off x="1122745" y="2731936"/>
              <a:ext cx="11514481" cy="829063"/>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5" name="TextBox 11">
              <a:extLst>
                <a:ext uri="{FF2B5EF4-FFF2-40B4-BE49-F238E27FC236}">
                  <a16:creationId xmlns:a16="http://schemas.microsoft.com/office/drawing/2014/main" id="{DF1F6FC8-9F8B-9539-9693-F0C7CE97D75F}"/>
                </a:ext>
              </a:extLst>
            </p:cNvPr>
            <p:cNvSpPr txBox="1"/>
            <p:nvPr/>
          </p:nvSpPr>
          <p:spPr>
            <a:xfrm>
              <a:off x="1298065" y="2993534"/>
              <a:ext cx="10893979"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Der Arbeitsalltag wird strukturiert und die Mitarbeiter werden an relevante Prozessschritte erinnert.</a:t>
              </a:r>
            </a:p>
          </p:txBody>
        </p:sp>
      </p:grpSp>
      <p:grpSp>
        <p:nvGrpSpPr>
          <p:cNvPr id="7" name="Gruppieren 20">
            <a:extLst>
              <a:ext uri="{FF2B5EF4-FFF2-40B4-BE49-F238E27FC236}">
                <a16:creationId xmlns:a16="http://schemas.microsoft.com/office/drawing/2014/main" id="{A1199A97-C67C-EEA8-6934-9D0F89E6A3A9}"/>
              </a:ext>
            </a:extLst>
          </p:cNvPr>
          <p:cNvGrpSpPr/>
          <p:nvPr/>
        </p:nvGrpSpPr>
        <p:grpSpPr>
          <a:xfrm>
            <a:off x="2921003" y="-7824092"/>
            <a:ext cx="3131149" cy="4045262"/>
            <a:chOff x="9362993" y="1267399"/>
            <a:chExt cx="2414225" cy="3286029"/>
          </a:xfrm>
        </p:grpSpPr>
        <p:grpSp>
          <p:nvGrpSpPr>
            <p:cNvPr id="10" name="Gruppieren 16">
              <a:extLst>
                <a:ext uri="{FF2B5EF4-FFF2-40B4-BE49-F238E27FC236}">
                  <a16:creationId xmlns:a16="http://schemas.microsoft.com/office/drawing/2014/main" id="{8344FC40-8301-5CC1-823A-96035EF0617E}"/>
                </a:ext>
              </a:extLst>
            </p:cNvPr>
            <p:cNvGrpSpPr/>
            <p:nvPr/>
          </p:nvGrpSpPr>
          <p:grpSpPr>
            <a:xfrm>
              <a:off x="9362993" y="1267399"/>
              <a:ext cx="2414225" cy="3286029"/>
              <a:chOff x="9308488" y="1775111"/>
              <a:chExt cx="2414225" cy="3286029"/>
            </a:xfrm>
          </p:grpSpPr>
          <p:pic>
            <p:nvPicPr>
              <p:cNvPr id="14" name="Grafik 12">
                <a:extLst>
                  <a:ext uri="{FF2B5EF4-FFF2-40B4-BE49-F238E27FC236}">
                    <a16:creationId xmlns:a16="http://schemas.microsoft.com/office/drawing/2014/main" id="{3F3E3E96-B1CC-FCB6-5BED-C67F333076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08488" y="1775111"/>
                <a:ext cx="2414225" cy="3286029"/>
              </a:xfrm>
              <a:prstGeom prst="rect">
                <a:avLst/>
              </a:prstGeom>
            </p:spPr>
          </p:pic>
          <p:pic>
            <p:nvPicPr>
              <p:cNvPr id="15" name="Inhaltsplatzhalter 7">
                <a:extLst>
                  <a:ext uri="{FF2B5EF4-FFF2-40B4-BE49-F238E27FC236}">
                    <a16:creationId xmlns:a16="http://schemas.microsoft.com/office/drawing/2014/main" id="{0DF9FF44-A69E-C0B2-5981-CB27C6B860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r="-7" b="4352"/>
              <a:stretch/>
            </p:blipFill>
            <p:spPr>
              <a:xfrm>
                <a:off x="9489635" y="2003645"/>
                <a:ext cx="2055659" cy="2894358"/>
              </a:xfrm>
              <a:prstGeom prst="roundRect">
                <a:avLst>
                  <a:gd name="adj" fmla="val 0"/>
                </a:avLst>
              </a:prstGeom>
              <a:solidFill>
                <a:srgbClr val="FFFFFF">
                  <a:shade val="85000"/>
                </a:srgbClr>
              </a:solidFill>
              <a:ln w="19050">
                <a:noFill/>
              </a:ln>
              <a:effectLst/>
            </p:spPr>
          </p:pic>
        </p:grpSp>
        <p:pic>
          <p:nvPicPr>
            <p:cNvPr id="13" name="Grafik 19">
              <a:extLst>
                <a:ext uri="{FF2B5EF4-FFF2-40B4-BE49-F238E27FC236}">
                  <a16:creationId xmlns:a16="http://schemas.microsoft.com/office/drawing/2014/main" id="{8B340BCE-970F-D3C3-333D-65EA7F6F560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8333"/>
            <a:stretch/>
          </p:blipFill>
          <p:spPr>
            <a:xfrm>
              <a:off x="9544141" y="2842448"/>
              <a:ext cx="2037288" cy="1547843"/>
            </a:xfrm>
            <a:prstGeom prst="rect">
              <a:avLst/>
            </a:prstGeom>
          </p:spPr>
        </p:pic>
      </p:grpSp>
      <p:grpSp>
        <p:nvGrpSpPr>
          <p:cNvPr id="17" name="Group 16">
            <a:extLst>
              <a:ext uri="{FF2B5EF4-FFF2-40B4-BE49-F238E27FC236}">
                <a16:creationId xmlns:a16="http://schemas.microsoft.com/office/drawing/2014/main" id="{7C29EE9E-F6CC-7DC6-8B15-8A286D7A6D1C}"/>
              </a:ext>
            </a:extLst>
          </p:cNvPr>
          <p:cNvGrpSpPr/>
          <p:nvPr/>
        </p:nvGrpSpPr>
        <p:grpSpPr>
          <a:xfrm>
            <a:off x="5534845" y="-4286973"/>
            <a:ext cx="3111754" cy="4040684"/>
            <a:chOff x="7191268" y="2558384"/>
            <a:chExt cx="2355353" cy="3205898"/>
          </a:xfrm>
        </p:grpSpPr>
        <p:grpSp>
          <p:nvGrpSpPr>
            <p:cNvPr id="18" name="Gruppieren 15">
              <a:extLst>
                <a:ext uri="{FF2B5EF4-FFF2-40B4-BE49-F238E27FC236}">
                  <a16:creationId xmlns:a16="http://schemas.microsoft.com/office/drawing/2014/main" id="{6194DF74-16C5-6522-EAD1-8F0DB06375F5}"/>
                </a:ext>
              </a:extLst>
            </p:cNvPr>
            <p:cNvGrpSpPr/>
            <p:nvPr/>
          </p:nvGrpSpPr>
          <p:grpSpPr>
            <a:xfrm>
              <a:off x="7191268" y="2558384"/>
              <a:ext cx="2355353" cy="3205898"/>
              <a:chOff x="6730388" y="3418126"/>
              <a:chExt cx="2414225" cy="3286029"/>
            </a:xfrm>
          </p:grpSpPr>
          <p:pic>
            <p:nvPicPr>
              <p:cNvPr id="24" name="Grafik 11">
                <a:extLst>
                  <a:ext uri="{FF2B5EF4-FFF2-40B4-BE49-F238E27FC236}">
                    <a16:creationId xmlns:a16="http://schemas.microsoft.com/office/drawing/2014/main" id="{BD9A30FF-83F2-DBCC-78C4-6D3DA8E8E6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0388" y="3418126"/>
                <a:ext cx="2414225" cy="3286029"/>
              </a:xfrm>
              <a:prstGeom prst="rect">
                <a:avLst/>
              </a:prstGeom>
            </p:spPr>
          </p:pic>
          <p:pic>
            <p:nvPicPr>
              <p:cNvPr id="29" name="Inhaltsplatzhalter 8">
                <a:extLst>
                  <a:ext uri="{FF2B5EF4-FFF2-40B4-BE49-F238E27FC236}">
                    <a16:creationId xmlns:a16="http://schemas.microsoft.com/office/drawing/2014/main" id="{10F8F69A-0170-BF3B-06A5-8DFAAD943F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1645" y="3621288"/>
                <a:ext cx="2027178" cy="2880096"/>
              </a:xfrm>
              <a:prstGeom prst="roundRect">
                <a:avLst>
                  <a:gd name="adj" fmla="val 0"/>
                </a:avLst>
              </a:prstGeom>
              <a:solidFill>
                <a:srgbClr val="FFFFFF">
                  <a:shade val="85000"/>
                </a:srgbClr>
              </a:solidFill>
              <a:ln w="19050">
                <a:noFill/>
              </a:ln>
              <a:effectLst/>
            </p:spPr>
          </p:pic>
        </p:grpSp>
        <p:pic>
          <p:nvPicPr>
            <p:cNvPr id="20" name="Picture 19" descr="A grocery store with fruits and vegetables&#10;&#10;Description automatically generated">
              <a:extLst>
                <a:ext uri="{FF2B5EF4-FFF2-40B4-BE49-F238E27FC236}">
                  <a16:creationId xmlns:a16="http://schemas.microsoft.com/office/drawing/2014/main" id="{2EFDE4EC-6FAD-811F-7061-CCC54C0F1E9B}"/>
                </a:ext>
              </a:extLst>
            </p:cNvPr>
            <p:cNvPicPr>
              <a:picLocks noChangeAspect="1"/>
            </p:cNvPicPr>
            <p:nvPr/>
          </p:nvPicPr>
          <p:blipFill>
            <a:blip r:embed="rId6"/>
            <a:srcRect t="-2423" r="22352" b="-7666"/>
            <a:stretch/>
          </p:blipFill>
          <p:spPr>
            <a:xfrm>
              <a:off x="7591011" y="4638501"/>
              <a:ext cx="319504" cy="286369"/>
            </a:xfrm>
            <a:prstGeom prst="rect">
              <a:avLst/>
            </a:prstGeom>
          </p:spPr>
        </p:pic>
        <p:pic>
          <p:nvPicPr>
            <p:cNvPr id="21" name="Picture 20" descr="A grocery store with fruits and vegetables&#10;&#10;Description automatically generated">
              <a:extLst>
                <a:ext uri="{FF2B5EF4-FFF2-40B4-BE49-F238E27FC236}">
                  <a16:creationId xmlns:a16="http://schemas.microsoft.com/office/drawing/2014/main" id="{94803645-22DB-F3B5-19D1-25263596D02F}"/>
                </a:ext>
              </a:extLst>
            </p:cNvPr>
            <p:cNvPicPr>
              <a:picLocks noChangeAspect="1"/>
            </p:cNvPicPr>
            <p:nvPr/>
          </p:nvPicPr>
          <p:blipFill>
            <a:blip r:embed="rId6"/>
            <a:srcRect t="-2423" r="22352" b="-7666"/>
            <a:stretch/>
          </p:blipFill>
          <p:spPr>
            <a:xfrm>
              <a:off x="7591010" y="5214969"/>
              <a:ext cx="319504" cy="286369"/>
            </a:xfrm>
            <a:prstGeom prst="rect">
              <a:avLst/>
            </a:prstGeom>
          </p:spPr>
        </p:pic>
      </p:grpSp>
      <p:grpSp>
        <p:nvGrpSpPr>
          <p:cNvPr id="32" name="Group 31">
            <a:extLst>
              <a:ext uri="{FF2B5EF4-FFF2-40B4-BE49-F238E27FC236}">
                <a16:creationId xmlns:a16="http://schemas.microsoft.com/office/drawing/2014/main" id="{1E70767E-7F2C-3EAD-7BC4-E7C952577FA3}"/>
              </a:ext>
            </a:extLst>
          </p:cNvPr>
          <p:cNvGrpSpPr/>
          <p:nvPr/>
        </p:nvGrpSpPr>
        <p:grpSpPr>
          <a:xfrm>
            <a:off x="13045049" y="856285"/>
            <a:ext cx="3308349" cy="1147325"/>
            <a:chOff x="401828" y="856285"/>
            <a:chExt cx="3308349" cy="1147325"/>
          </a:xfrm>
        </p:grpSpPr>
        <p:sp>
          <p:nvSpPr>
            <p:cNvPr id="33" name="Rounded Rectangle 32">
              <a:extLst>
                <a:ext uri="{FF2B5EF4-FFF2-40B4-BE49-F238E27FC236}">
                  <a16:creationId xmlns:a16="http://schemas.microsoft.com/office/drawing/2014/main" id="{0F1DC0D6-1729-FD4E-C054-A9DA7694900E}"/>
                </a:ext>
              </a:extLst>
            </p:cNvPr>
            <p:cNvSpPr/>
            <p:nvPr/>
          </p:nvSpPr>
          <p:spPr>
            <a:xfrm>
              <a:off x="401828" y="856285"/>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6">
              <a:extLst>
                <a:ext uri="{FF2B5EF4-FFF2-40B4-BE49-F238E27FC236}">
                  <a16:creationId xmlns:a16="http://schemas.microsoft.com/office/drawing/2014/main" id="{C8D008E5-B4A6-0D4D-2B87-7A51354B3795}"/>
                </a:ext>
              </a:extLst>
            </p:cNvPr>
            <p:cNvSpPr txBox="1"/>
            <p:nvPr/>
          </p:nvSpPr>
          <p:spPr>
            <a:xfrm>
              <a:off x="600637" y="1137560"/>
              <a:ext cx="2910730" cy="584775"/>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Auf Markt-, Region- und Unternehmensebene </a:t>
              </a:r>
            </a:p>
          </p:txBody>
        </p:sp>
      </p:grpSp>
      <p:grpSp>
        <p:nvGrpSpPr>
          <p:cNvPr id="35" name="Group 34">
            <a:extLst>
              <a:ext uri="{FF2B5EF4-FFF2-40B4-BE49-F238E27FC236}">
                <a16:creationId xmlns:a16="http://schemas.microsoft.com/office/drawing/2014/main" id="{D531FBE0-B9FA-E75B-F05C-E983728ACFDC}"/>
              </a:ext>
            </a:extLst>
          </p:cNvPr>
          <p:cNvGrpSpPr/>
          <p:nvPr/>
        </p:nvGrpSpPr>
        <p:grpSpPr>
          <a:xfrm>
            <a:off x="14282176" y="2658191"/>
            <a:ext cx="3308349" cy="1147325"/>
            <a:chOff x="401828" y="2831124"/>
            <a:chExt cx="3308349" cy="1147325"/>
          </a:xfrm>
        </p:grpSpPr>
        <p:sp>
          <p:nvSpPr>
            <p:cNvPr id="36" name="Rounded Rectangle 35">
              <a:extLst>
                <a:ext uri="{FF2B5EF4-FFF2-40B4-BE49-F238E27FC236}">
                  <a16:creationId xmlns:a16="http://schemas.microsoft.com/office/drawing/2014/main" id="{0FEADB06-F9E4-355C-8B0A-2437DB4DF028}"/>
                </a:ext>
              </a:extLst>
            </p:cNvPr>
            <p:cNvSpPr/>
            <p:nvPr/>
          </p:nvSpPr>
          <p:spPr>
            <a:xfrm>
              <a:off x="401828" y="2831124"/>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feld 10">
              <a:extLst>
                <a:ext uri="{FF2B5EF4-FFF2-40B4-BE49-F238E27FC236}">
                  <a16:creationId xmlns:a16="http://schemas.microsoft.com/office/drawing/2014/main" id="{47A8DF55-CAAB-B3F9-BA1B-086E17B30F7A}"/>
                </a:ext>
              </a:extLst>
            </p:cNvPr>
            <p:cNvSpPr txBox="1"/>
            <p:nvPr/>
          </p:nvSpPr>
          <p:spPr>
            <a:xfrm>
              <a:off x="551306" y="2989288"/>
              <a:ext cx="3009392" cy="830997"/>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Über Zentralorganisation </a:t>
              </a:r>
            </a:p>
            <a:p>
              <a:r>
                <a:rPr lang="de-DE" sz="1600" b="1" dirty="0">
                  <a:solidFill>
                    <a:schemeClr val="bg1"/>
                  </a:solidFill>
                  <a:latin typeface="Montserrat Medium" panose="00000600000000000000" pitchFamily="2" charset="0"/>
                </a:rPr>
                <a:t>oder Vertriebsmanagement</a:t>
              </a:r>
            </a:p>
          </p:txBody>
        </p:sp>
      </p:grpSp>
      <p:grpSp>
        <p:nvGrpSpPr>
          <p:cNvPr id="38" name="Group 37">
            <a:extLst>
              <a:ext uri="{FF2B5EF4-FFF2-40B4-BE49-F238E27FC236}">
                <a16:creationId xmlns:a16="http://schemas.microsoft.com/office/drawing/2014/main" id="{DF402FE5-700E-EA11-C3DF-415C6C554C9A}"/>
              </a:ext>
            </a:extLst>
          </p:cNvPr>
          <p:cNvGrpSpPr/>
          <p:nvPr/>
        </p:nvGrpSpPr>
        <p:grpSpPr>
          <a:xfrm>
            <a:off x="15384832" y="4460098"/>
            <a:ext cx="3308349" cy="1147325"/>
            <a:chOff x="401828" y="4460098"/>
            <a:chExt cx="3308349" cy="1147325"/>
          </a:xfrm>
        </p:grpSpPr>
        <p:sp>
          <p:nvSpPr>
            <p:cNvPr id="39" name="Rounded Rectangle 38">
              <a:extLst>
                <a:ext uri="{FF2B5EF4-FFF2-40B4-BE49-F238E27FC236}">
                  <a16:creationId xmlns:a16="http://schemas.microsoft.com/office/drawing/2014/main" id="{67478447-01C1-118A-B99D-AFF3BB3F8293}"/>
                </a:ext>
              </a:extLst>
            </p:cNvPr>
            <p:cNvSpPr/>
            <p:nvPr/>
          </p:nvSpPr>
          <p:spPr>
            <a:xfrm>
              <a:off x="401828" y="4460098"/>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feld 11">
              <a:extLst>
                <a:ext uri="{FF2B5EF4-FFF2-40B4-BE49-F238E27FC236}">
                  <a16:creationId xmlns:a16="http://schemas.microsoft.com/office/drawing/2014/main" id="{12E72242-9440-3E33-37F8-D2BCBE9861AC}"/>
                </a:ext>
              </a:extLst>
            </p:cNvPr>
            <p:cNvSpPr txBox="1"/>
            <p:nvPr/>
          </p:nvSpPr>
          <p:spPr>
            <a:xfrm>
              <a:off x="524987" y="4864483"/>
              <a:ext cx="2041614" cy="338554"/>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Webbasiert</a:t>
              </a:r>
            </a:p>
          </p:txBody>
        </p:sp>
      </p:grpSp>
      <p:pic>
        <p:nvPicPr>
          <p:cNvPr id="44" name="Picture 43" descr="Hands holding a tablet with a chart on it&#10;&#10;Description automatically generated">
            <a:extLst>
              <a:ext uri="{FF2B5EF4-FFF2-40B4-BE49-F238E27FC236}">
                <a16:creationId xmlns:a16="http://schemas.microsoft.com/office/drawing/2014/main" id="{7C62C076-FFAD-F3C2-EED6-544AB9F27B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0268" y="0"/>
            <a:ext cx="8420101" cy="6858000"/>
          </a:xfrm>
          <a:prstGeom prst="rect">
            <a:avLst/>
          </a:prstGeom>
        </p:spPr>
      </p:pic>
    </p:spTree>
    <p:extLst>
      <p:ext uri="{BB962C8B-B14F-4D97-AF65-F5344CB8AC3E}">
        <p14:creationId xmlns:p14="http://schemas.microsoft.com/office/powerpoint/2010/main" val="905500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hteck 30"/>
          <p:cNvSpPr>
            <a:spLocks noGrp="1" noRot="1" noMove="1" noResize="1" noEditPoints="1" noAdjustHandles="1" noChangeArrowheads="1" noChangeShapeType="1"/>
          </p:cNvSpPr>
          <p:nvPr/>
        </p:nvSpPr>
        <p:spPr>
          <a:xfrm>
            <a:off x="0" y="0"/>
            <a:ext cx="12191999"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Akkord 12"/>
          <p:cNvSpPr/>
          <p:nvPr/>
        </p:nvSpPr>
        <p:spPr>
          <a:xfrm rot="2329044">
            <a:off x="3486516" y="1785149"/>
            <a:ext cx="612000" cy="612000"/>
          </a:xfrm>
          <a:prstGeom prst="chord">
            <a:avLst>
              <a:gd name="adj1" fmla="val 2700000"/>
              <a:gd name="adj2" fmla="val 1423436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oup 3">
            <a:extLst>
              <a:ext uri="{FF2B5EF4-FFF2-40B4-BE49-F238E27FC236}">
                <a16:creationId xmlns:a16="http://schemas.microsoft.com/office/drawing/2014/main" id="{545D66C6-E708-FD8C-B1E1-6542F251B24A}"/>
              </a:ext>
            </a:extLst>
          </p:cNvPr>
          <p:cNvGrpSpPr/>
          <p:nvPr/>
        </p:nvGrpSpPr>
        <p:grpSpPr>
          <a:xfrm>
            <a:off x="8580628" y="856285"/>
            <a:ext cx="3308349" cy="1147325"/>
            <a:chOff x="401828" y="856285"/>
            <a:chExt cx="3308349" cy="1147325"/>
          </a:xfrm>
        </p:grpSpPr>
        <p:sp>
          <p:nvSpPr>
            <p:cNvPr id="16" name="Rounded Rectangle 15">
              <a:extLst>
                <a:ext uri="{FF2B5EF4-FFF2-40B4-BE49-F238E27FC236}">
                  <a16:creationId xmlns:a16="http://schemas.microsoft.com/office/drawing/2014/main" id="{814F42E9-AD06-068F-A159-C01BEC28D49E}"/>
                </a:ext>
              </a:extLst>
            </p:cNvPr>
            <p:cNvSpPr/>
            <p:nvPr/>
          </p:nvSpPr>
          <p:spPr>
            <a:xfrm>
              <a:off x="401828" y="856285"/>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600637" y="1137560"/>
              <a:ext cx="2910730" cy="584775"/>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Auf Markt-, Region- und Unternehmensebene </a:t>
              </a:r>
            </a:p>
          </p:txBody>
        </p:sp>
      </p:grpSp>
      <p:grpSp>
        <p:nvGrpSpPr>
          <p:cNvPr id="9" name="Group 8">
            <a:extLst>
              <a:ext uri="{FF2B5EF4-FFF2-40B4-BE49-F238E27FC236}">
                <a16:creationId xmlns:a16="http://schemas.microsoft.com/office/drawing/2014/main" id="{3F655BD0-C287-7AD7-4D21-A3992A142F1A}"/>
              </a:ext>
            </a:extLst>
          </p:cNvPr>
          <p:cNvGrpSpPr/>
          <p:nvPr/>
        </p:nvGrpSpPr>
        <p:grpSpPr>
          <a:xfrm>
            <a:off x="8580628" y="2658191"/>
            <a:ext cx="3308349" cy="1147325"/>
            <a:chOff x="401828" y="2831124"/>
            <a:chExt cx="3308349" cy="1147325"/>
          </a:xfrm>
        </p:grpSpPr>
        <p:sp>
          <p:nvSpPr>
            <p:cNvPr id="17" name="Rounded Rectangle 16">
              <a:extLst>
                <a:ext uri="{FF2B5EF4-FFF2-40B4-BE49-F238E27FC236}">
                  <a16:creationId xmlns:a16="http://schemas.microsoft.com/office/drawing/2014/main" id="{C4B9A4EE-6549-82A6-F32F-CFBED4E3EEC9}"/>
                </a:ext>
              </a:extLst>
            </p:cNvPr>
            <p:cNvSpPr/>
            <p:nvPr/>
          </p:nvSpPr>
          <p:spPr>
            <a:xfrm>
              <a:off x="401828" y="2831124"/>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551306" y="2989288"/>
              <a:ext cx="3009392" cy="830997"/>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Über Zentralorganisation </a:t>
              </a:r>
            </a:p>
            <a:p>
              <a:r>
                <a:rPr lang="de-DE" sz="1600" b="1" dirty="0">
                  <a:solidFill>
                    <a:schemeClr val="bg1"/>
                  </a:solidFill>
                  <a:latin typeface="Montserrat Medium" panose="00000600000000000000" pitchFamily="2" charset="0"/>
                </a:rPr>
                <a:t>oder Vertriebsmanagement</a:t>
              </a:r>
            </a:p>
          </p:txBody>
        </p:sp>
      </p:grpSp>
      <p:grpSp>
        <p:nvGrpSpPr>
          <p:cNvPr id="8" name="Group 7">
            <a:extLst>
              <a:ext uri="{FF2B5EF4-FFF2-40B4-BE49-F238E27FC236}">
                <a16:creationId xmlns:a16="http://schemas.microsoft.com/office/drawing/2014/main" id="{7D31CD8E-8F95-3997-B647-8C8CF308DEDA}"/>
              </a:ext>
            </a:extLst>
          </p:cNvPr>
          <p:cNvGrpSpPr/>
          <p:nvPr/>
        </p:nvGrpSpPr>
        <p:grpSpPr>
          <a:xfrm>
            <a:off x="8580628" y="4460098"/>
            <a:ext cx="3308349" cy="1147325"/>
            <a:chOff x="401828" y="4460098"/>
            <a:chExt cx="3308349" cy="1147325"/>
          </a:xfrm>
        </p:grpSpPr>
        <p:sp>
          <p:nvSpPr>
            <p:cNvPr id="18" name="Rounded Rectangle 17">
              <a:extLst>
                <a:ext uri="{FF2B5EF4-FFF2-40B4-BE49-F238E27FC236}">
                  <a16:creationId xmlns:a16="http://schemas.microsoft.com/office/drawing/2014/main" id="{7EDEEDED-6978-DD32-AC4C-42F5905E0ACC}"/>
                </a:ext>
              </a:extLst>
            </p:cNvPr>
            <p:cNvSpPr/>
            <p:nvPr/>
          </p:nvSpPr>
          <p:spPr>
            <a:xfrm>
              <a:off x="401828" y="4460098"/>
              <a:ext cx="3308349" cy="114732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524987" y="4864483"/>
              <a:ext cx="2041614" cy="338554"/>
            </a:xfrm>
            <a:prstGeom prst="rect">
              <a:avLst/>
            </a:prstGeom>
            <a:noFill/>
          </p:spPr>
          <p:txBody>
            <a:bodyPr wrap="square" rtlCol="0">
              <a:spAutoFit/>
            </a:bodyPr>
            <a:lstStyle/>
            <a:p>
              <a:r>
                <a:rPr lang="de-DE" sz="1600" b="1" dirty="0">
                  <a:solidFill>
                    <a:schemeClr val="bg1"/>
                  </a:solidFill>
                  <a:latin typeface="Montserrat Medium" panose="00000600000000000000" pitchFamily="2" charset="0"/>
                </a:rPr>
                <a:t>Webbasiert</a:t>
              </a:r>
            </a:p>
          </p:txBody>
        </p:sp>
      </p:grpSp>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14</a:t>
            </a:fld>
            <a:endParaRPr lang="de-DE" b="1" dirty="0">
              <a:solidFill>
                <a:srgbClr val="E27702"/>
              </a:solidFill>
            </a:endParaRPr>
          </a:p>
        </p:txBody>
      </p:sp>
      <p:pic>
        <p:nvPicPr>
          <p:cNvPr id="19" name="Picture 18" descr="Hands holding a tablet with a chart on it&#10;&#10;Description automatically generated">
            <a:extLst>
              <a:ext uri="{FF2B5EF4-FFF2-40B4-BE49-F238E27FC236}">
                <a16:creationId xmlns:a16="http://schemas.microsoft.com/office/drawing/2014/main" id="{1936CDC5-7925-88A1-E62B-5BD019EF5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3" y="0"/>
            <a:ext cx="8420101" cy="6858000"/>
          </a:xfrm>
          <a:prstGeom prst="rect">
            <a:avLst/>
          </a:prstGeom>
        </p:spPr>
      </p:pic>
      <p:grpSp>
        <p:nvGrpSpPr>
          <p:cNvPr id="20" name="Group 19">
            <a:extLst>
              <a:ext uri="{FF2B5EF4-FFF2-40B4-BE49-F238E27FC236}">
                <a16:creationId xmlns:a16="http://schemas.microsoft.com/office/drawing/2014/main" id="{533D579E-ECEB-917E-2A2D-2ACC53BF56CE}"/>
              </a:ext>
            </a:extLst>
          </p:cNvPr>
          <p:cNvGrpSpPr/>
          <p:nvPr/>
        </p:nvGrpSpPr>
        <p:grpSpPr>
          <a:xfrm>
            <a:off x="12584433" y="1654452"/>
            <a:ext cx="4195315" cy="3611880"/>
            <a:chOff x="-421172" y="1668780"/>
            <a:chExt cx="4195315" cy="3611880"/>
          </a:xfrm>
        </p:grpSpPr>
        <p:sp>
          <p:nvSpPr>
            <p:cNvPr id="21" name="Rounded Rectangle 20">
              <a:extLst>
                <a:ext uri="{FF2B5EF4-FFF2-40B4-BE49-F238E27FC236}">
                  <a16:creationId xmlns:a16="http://schemas.microsoft.com/office/drawing/2014/main" id="{C704473A-907E-C9BB-82B0-F99ABE0C915B}"/>
                </a:ext>
              </a:extLst>
            </p:cNvPr>
            <p:cNvSpPr>
              <a:spLocks/>
            </p:cNvSpPr>
            <p:nvPr/>
          </p:nvSpPr>
          <p:spPr>
            <a:xfrm>
              <a:off x="-421172" y="1668780"/>
              <a:ext cx="4195315"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feld 12">
              <a:extLst>
                <a:ext uri="{FF2B5EF4-FFF2-40B4-BE49-F238E27FC236}">
                  <a16:creationId xmlns:a16="http://schemas.microsoft.com/office/drawing/2014/main" id="{97D40DD5-40A4-818C-70B3-4825D3992448}"/>
                </a:ext>
              </a:extLst>
            </p:cNvPr>
            <p:cNvSpPr txBox="1"/>
            <p:nvPr/>
          </p:nvSpPr>
          <p:spPr>
            <a:xfrm>
              <a:off x="772718" y="2117616"/>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23" name="Gruppieren 13">
              <a:extLst>
                <a:ext uri="{FF2B5EF4-FFF2-40B4-BE49-F238E27FC236}">
                  <a16:creationId xmlns:a16="http://schemas.microsoft.com/office/drawing/2014/main" id="{BE60973B-240B-DC2D-AAC7-A48041700C40}"/>
                </a:ext>
              </a:extLst>
            </p:cNvPr>
            <p:cNvGrpSpPr/>
            <p:nvPr/>
          </p:nvGrpSpPr>
          <p:grpSpPr>
            <a:xfrm>
              <a:off x="153650" y="2070081"/>
              <a:ext cx="402337" cy="403231"/>
              <a:chOff x="-444881" y="1927287"/>
              <a:chExt cx="612000" cy="648000"/>
            </a:xfrm>
          </p:grpSpPr>
          <p:sp>
            <p:nvSpPr>
              <p:cNvPr id="25" name="Ellipse 14">
                <a:extLst>
                  <a:ext uri="{FF2B5EF4-FFF2-40B4-BE49-F238E27FC236}">
                    <a16:creationId xmlns:a16="http://schemas.microsoft.com/office/drawing/2014/main" id="{2AB1B7D4-EE94-8164-D14B-F2FEB04B8817}"/>
                  </a:ext>
                </a:extLst>
              </p:cNvPr>
              <p:cNvSpPr/>
              <p:nvPr/>
            </p:nvSpPr>
            <p:spPr>
              <a:xfrm>
                <a:off x="-444881" y="1927287"/>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6" name="Grafik 15">
                <a:extLst>
                  <a:ext uri="{FF2B5EF4-FFF2-40B4-BE49-F238E27FC236}">
                    <a16:creationId xmlns:a16="http://schemas.microsoft.com/office/drawing/2014/main" id="{13E049AB-41E8-B41A-0768-4585A6976772}"/>
                  </a:ext>
                </a:extLst>
              </p:cNvPr>
              <p:cNvPicPr>
                <a:picLocks noChangeAspect="1"/>
              </p:cNvPicPr>
              <p:nvPr/>
            </p:nvPicPr>
            <p:blipFill>
              <a:blip r:embed="rId3">
                <a:lum bright="90000"/>
                <a:extLst>
                  <a:ext uri="{28A0092B-C50C-407E-A947-70E740481C1C}">
                    <a14:useLocalDpi xmlns:a14="http://schemas.microsoft.com/office/drawing/2010/main" val="0"/>
                  </a:ext>
                </a:extLst>
              </a:blip>
              <a:stretch>
                <a:fillRect/>
              </a:stretch>
            </p:blipFill>
            <p:spPr>
              <a:xfrm>
                <a:off x="-427820" y="1975242"/>
                <a:ext cx="546676" cy="560856"/>
              </a:xfrm>
              <a:prstGeom prst="rect">
                <a:avLst/>
              </a:prstGeom>
            </p:spPr>
          </p:pic>
        </p:grpSp>
        <p:sp>
          <p:nvSpPr>
            <p:cNvPr id="24" name="Textfeld 20">
              <a:extLst>
                <a:ext uri="{FF2B5EF4-FFF2-40B4-BE49-F238E27FC236}">
                  <a16:creationId xmlns:a16="http://schemas.microsoft.com/office/drawing/2014/main" id="{23CA8DBA-01C2-4024-2CA9-D8C654767306}"/>
                </a:ext>
              </a:extLst>
            </p:cNvPr>
            <p:cNvSpPr txBox="1"/>
            <p:nvPr/>
          </p:nvSpPr>
          <p:spPr>
            <a:xfrm>
              <a:off x="-193258" y="2748782"/>
              <a:ext cx="3739486" cy="200054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Intelligente digitale Checklisten</a:t>
              </a:r>
            </a:p>
            <a:p>
              <a:pPr>
                <a:lnSpc>
                  <a:spcPct val="100000"/>
                </a:lnSpc>
              </a:pPr>
              <a:r>
                <a:rPr lang="de-DE" dirty="0">
                  <a:latin typeface="Montserrat Medium" pitchFamily="2" charset="77"/>
                </a:rPr>
                <a:t>Effektive Steuerung von Routineprozessen</a:t>
              </a:r>
            </a:p>
            <a:p>
              <a:pPr>
                <a:lnSpc>
                  <a:spcPct val="100000"/>
                </a:lnSpc>
              </a:pPr>
              <a:r>
                <a:rPr lang="de-DE" dirty="0">
                  <a:latin typeface="Montserrat Medium" pitchFamily="2" charset="77"/>
                </a:rPr>
                <a:t>Fokus auf Kundenzufriedenheit </a:t>
              </a:r>
            </a:p>
            <a:p>
              <a:pPr>
                <a:lnSpc>
                  <a:spcPct val="100000"/>
                </a:lnSpc>
              </a:pPr>
              <a:r>
                <a:rPr lang="de-DE" dirty="0">
                  <a:latin typeface="Montserrat Medium" pitchFamily="2" charset="77"/>
                </a:rPr>
                <a:t>Transparenz &amp; Nachverfolgbarkeit</a:t>
              </a:r>
            </a:p>
            <a:p>
              <a:pPr>
                <a:lnSpc>
                  <a:spcPct val="100000"/>
                </a:lnSpc>
              </a:pPr>
              <a:r>
                <a:rPr lang="de-DE" dirty="0">
                  <a:latin typeface="Montserrat Medium" pitchFamily="2" charset="77"/>
                </a:rPr>
                <a:t>Verbindlichkeit &amp; Effizienz</a:t>
              </a:r>
            </a:p>
          </p:txBody>
        </p:sp>
      </p:grpSp>
      <p:grpSp>
        <p:nvGrpSpPr>
          <p:cNvPr id="27" name="Group 26">
            <a:extLst>
              <a:ext uri="{FF2B5EF4-FFF2-40B4-BE49-F238E27FC236}">
                <a16:creationId xmlns:a16="http://schemas.microsoft.com/office/drawing/2014/main" id="{85BD4FA3-96A0-FDB8-B737-33445F9362AB}"/>
              </a:ext>
            </a:extLst>
          </p:cNvPr>
          <p:cNvGrpSpPr/>
          <p:nvPr/>
        </p:nvGrpSpPr>
        <p:grpSpPr>
          <a:xfrm>
            <a:off x="18978307" y="1654452"/>
            <a:ext cx="4441822" cy="3611880"/>
            <a:chOff x="4214754" y="1623060"/>
            <a:chExt cx="4441822" cy="3611880"/>
          </a:xfrm>
        </p:grpSpPr>
        <p:sp>
          <p:nvSpPr>
            <p:cNvPr id="28" name="Rounded Rectangle 27">
              <a:extLst>
                <a:ext uri="{FF2B5EF4-FFF2-40B4-BE49-F238E27FC236}">
                  <a16:creationId xmlns:a16="http://schemas.microsoft.com/office/drawing/2014/main" id="{DD191924-8AB3-CDDF-E3AF-CBFA430EA913}"/>
                </a:ext>
              </a:extLst>
            </p:cNvPr>
            <p:cNvSpPr/>
            <p:nvPr/>
          </p:nvSpPr>
          <p:spPr>
            <a:xfrm>
              <a:off x="4214754" y="1623060"/>
              <a:ext cx="4441822"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feld 21">
              <a:extLst>
                <a:ext uri="{FF2B5EF4-FFF2-40B4-BE49-F238E27FC236}">
                  <a16:creationId xmlns:a16="http://schemas.microsoft.com/office/drawing/2014/main" id="{F2DFA5E5-0725-6833-0DEF-4D946299C7E5}"/>
                </a:ext>
              </a:extLst>
            </p:cNvPr>
            <p:cNvSpPr txBox="1"/>
            <p:nvPr/>
          </p:nvSpPr>
          <p:spPr>
            <a:xfrm>
              <a:off x="4702204" y="2639444"/>
              <a:ext cx="3466922" cy="212365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Ad hoc App-basierte Aufgabenzuteilung: zentralseitig oder marktindividuell</a:t>
              </a:r>
            </a:p>
            <a:p>
              <a:pPr>
                <a:lnSpc>
                  <a:spcPct val="100000"/>
                </a:lnSpc>
              </a:pPr>
              <a:r>
                <a:rPr lang="de-DE" dirty="0">
                  <a:latin typeface="Montserrat Medium" pitchFamily="2" charset="77"/>
                </a:rPr>
                <a:t>Verbindlichkeit durch klare Zuweisung von Verantwortlichkeiten </a:t>
              </a:r>
            </a:p>
            <a:p>
              <a:pPr>
                <a:lnSpc>
                  <a:spcPct val="100000"/>
                </a:lnSpc>
              </a:pPr>
              <a:r>
                <a:rPr lang="de-DE" dirty="0">
                  <a:latin typeface="Montserrat Medium" pitchFamily="2" charset="77"/>
                </a:rPr>
                <a:t>Nachverfolgbarkeit des Erfüllungsgrades</a:t>
              </a:r>
            </a:p>
          </p:txBody>
        </p:sp>
        <p:sp>
          <p:nvSpPr>
            <p:cNvPr id="30" name="Textfeld 16">
              <a:extLst>
                <a:ext uri="{FF2B5EF4-FFF2-40B4-BE49-F238E27FC236}">
                  <a16:creationId xmlns:a16="http://schemas.microsoft.com/office/drawing/2014/main" id="{D9DBE2A3-C671-D53D-4E04-B697FA73A3B0}"/>
                </a:ext>
              </a:extLst>
            </p:cNvPr>
            <p:cNvSpPr txBox="1"/>
            <p:nvPr/>
          </p:nvSpPr>
          <p:spPr>
            <a:xfrm>
              <a:off x="5453463" y="2059724"/>
              <a:ext cx="1991694"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32" name="Gruppieren 27">
              <a:extLst>
                <a:ext uri="{FF2B5EF4-FFF2-40B4-BE49-F238E27FC236}">
                  <a16:creationId xmlns:a16="http://schemas.microsoft.com/office/drawing/2014/main" id="{E7E0DCD2-85A2-DAF4-46B9-D6E824DBD0AE}"/>
                </a:ext>
              </a:extLst>
            </p:cNvPr>
            <p:cNvGrpSpPr>
              <a:grpSpLocks noChangeAspect="1"/>
            </p:cNvGrpSpPr>
            <p:nvPr/>
          </p:nvGrpSpPr>
          <p:grpSpPr>
            <a:xfrm>
              <a:off x="4925260" y="2023586"/>
              <a:ext cx="402336" cy="402336"/>
              <a:chOff x="5452478" y="1852314"/>
              <a:chExt cx="648000" cy="648000"/>
            </a:xfrm>
          </p:grpSpPr>
          <p:sp>
            <p:nvSpPr>
              <p:cNvPr id="33" name="Ellipse 9">
                <a:extLst>
                  <a:ext uri="{FF2B5EF4-FFF2-40B4-BE49-F238E27FC236}">
                    <a16:creationId xmlns:a16="http://schemas.microsoft.com/office/drawing/2014/main" id="{5704F311-47BE-90C4-928B-6384D03C197A}"/>
                  </a:ext>
                </a:extLst>
              </p:cNvPr>
              <p:cNvSpPr/>
              <p:nvPr/>
            </p:nvSpPr>
            <p:spPr>
              <a:xfrm>
                <a:off x="5452478" y="1852314"/>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Google Shape;13234;p78">
                <a:extLst>
                  <a:ext uri="{FF2B5EF4-FFF2-40B4-BE49-F238E27FC236}">
                    <a16:creationId xmlns:a16="http://schemas.microsoft.com/office/drawing/2014/main" id="{363358EE-2DC8-BBC2-3BA9-88B4728824A1}"/>
                  </a:ext>
                </a:extLst>
              </p:cNvPr>
              <p:cNvSpPr/>
              <p:nvPr/>
            </p:nvSpPr>
            <p:spPr>
              <a:xfrm>
                <a:off x="5579319" y="194043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 name="Group 34">
            <a:extLst>
              <a:ext uri="{FF2B5EF4-FFF2-40B4-BE49-F238E27FC236}">
                <a16:creationId xmlns:a16="http://schemas.microsoft.com/office/drawing/2014/main" id="{6D0AC421-AE18-A22E-4FBC-ED3E18AF1924}"/>
              </a:ext>
            </a:extLst>
          </p:cNvPr>
          <p:cNvGrpSpPr/>
          <p:nvPr/>
        </p:nvGrpSpPr>
        <p:grpSpPr>
          <a:xfrm>
            <a:off x="15337483" y="5527009"/>
            <a:ext cx="6743700" cy="589242"/>
            <a:chOff x="2815523" y="5527009"/>
            <a:chExt cx="6743700" cy="589242"/>
          </a:xfrm>
        </p:grpSpPr>
        <p:sp>
          <p:nvSpPr>
            <p:cNvPr id="36" name="Abgerundetes Rechteck 23">
              <a:extLst>
                <a:ext uri="{FF2B5EF4-FFF2-40B4-BE49-F238E27FC236}">
                  <a16:creationId xmlns:a16="http://schemas.microsoft.com/office/drawing/2014/main" id="{D3046114-38A3-2530-44B9-D157D65FCB62}"/>
                </a:ext>
              </a:extLst>
            </p:cNvPr>
            <p:cNvSpPr/>
            <p:nvPr/>
          </p:nvSpPr>
          <p:spPr>
            <a:xfrm>
              <a:off x="2815523" y="5527009"/>
              <a:ext cx="6743700" cy="589242"/>
            </a:xfrm>
            <a:prstGeom prst="round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24">
              <a:extLst>
                <a:ext uri="{FF2B5EF4-FFF2-40B4-BE49-F238E27FC236}">
                  <a16:creationId xmlns:a16="http://schemas.microsoft.com/office/drawing/2014/main" id="{5740D60D-4E5F-632A-0403-C427BA058205}"/>
                </a:ext>
              </a:extLst>
            </p:cNvPr>
            <p:cNvSpPr txBox="1"/>
            <p:nvPr/>
          </p:nvSpPr>
          <p:spPr>
            <a:xfrm>
              <a:off x="3145183" y="5590798"/>
              <a:ext cx="6084380" cy="461665"/>
            </a:xfrm>
            <a:prstGeom prst="rect">
              <a:avLst/>
            </a:prstGeom>
            <a:noFill/>
          </p:spPr>
          <p:txBody>
            <a:bodyPr wrap="square" rtlCol="0">
              <a:spAutoFit/>
            </a:bodyPr>
            <a:lstStyle/>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Bearbeitung per Tastatur, Voice oder Foto – online oder offline</a:t>
              </a:r>
            </a:p>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Ergebnisse jederzeit einsehen über E-Mail Berichte und MCL-Cockpit</a:t>
              </a:r>
            </a:p>
          </p:txBody>
        </p:sp>
      </p:grpSp>
    </p:spTree>
    <p:extLst>
      <p:ext uri="{BB962C8B-B14F-4D97-AF65-F5344CB8AC3E}">
        <p14:creationId xmlns:p14="http://schemas.microsoft.com/office/powerpoint/2010/main" val="253835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a:xfrm>
            <a:off x="8680588" y="6414971"/>
            <a:ext cx="2743200" cy="365125"/>
          </a:xfrm>
        </p:spPr>
        <p:txBody>
          <a:bodyPr/>
          <a:lstStyle/>
          <a:p>
            <a:fld id="{A8CC698C-A01C-4AB2-8012-FDE6FF3537BB}" type="slidenum">
              <a:rPr lang="de-DE" b="1" smtClean="0">
                <a:solidFill>
                  <a:srgbClr val="E27702"/>
                </a:solidFill>
              </a:rPr>
              <a:t>15</a:t>
            </a:fld>
            <a:endParaRPr lang="de-DE" b="1" dirty="0">
              <a:solidFill>
                <a:srgbClr val="E27702"/>
              </a:solidFill>
            </a:endParaRPr>
          </a:p>
        </p:txBody>
      </p:sp>
      <p:grpSp>
        <p:nvGrpSpPr>
          <p:cNvPr id="38" name="Group 37">
            <a:extLst>
              <a:ext uri="{FF2B5EF4-FFF2-40B4-BE49-F238E27FC236}">
                <a16:creationId xmlns:a16="http://schemas.microsoft.com/office/drawing/2014/main" id="{08CCA49B-2270-4AFA-75A0-F64DE5ACC908}"/>
              </a:ext>
            </a:extLst>
          </p:cNvPr>
          <p:cNvGrpSpPr/>
          <p:nvPr/>
        </p:nvGrpSpPr>
        <p:grpSpPr>
          <a:xfrm>
            <a:off x="1692322" y="1654452"/>
            <a:ext cx="4195315" cy="3611880"/>
            <a:chOff x="-421172" y="1668780"/>
            <a:chExt cx="4195315" cy="3611880"/>
          </a:xfrm>
        </p:grpSpPr>
        <p:sp>
          <p:nvSpPr>
            <p:cNvPr id="4" name="Rounded Rectangle 3">
              <a:extLst>
                <a:ext uri="{FF2B5EF4-FFF2-40B4-BE49-F238E27FC236}">
                  <a16:creationId xmlns:a16="http://schemas.microsoft.com/office/drawing/2014/main" id="{01FC8A9F-2C4C-0EC1-E7AB-7C533438EF1D}"/>
                </a:ext>
              </a:extLst>
            </p:cNvPr>
            <p:cNvSpPr>
              <a:spLocks/>
            </p:cNvSpPr>
            <p:nvPr/>
          </p:nvSpPr>
          <p:spPr>
            <a:xfrm>
              <a:off x="-421172" y="1668780"/>
              <a:ext cx="4195315"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feld 12"/>
            <p:cNvSpPr txBox="1"/>
            <p:nvPr/>
          </p:nvSpPr>
          <p:spPr>
            <a:xfrm>
              <a:off x="772718" y="2117616"/>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14" name="Gruppieren 13"/>
            <p:cNvGrpSpPr/>
            <p:nvPr/>
          </p:nvGrpSpPr>
          <p:grpSpPr>
            <a:xfrm>
              <a:off x="153650" y="2070081"/>
              <a:ext cx="402337" cy="403231"/>
              <a:chOff x="-444881" y="1927287"/>
              <a:chExt cx="612000" cy="648000"/>
            </a:xfrm>
          </p:grpSpPr>
          <p:sp>
            <p:nvSpPr>
              <p:cNvPr id="15" name="Ellipse 14"/>
              <p:cNvSpPr/>
              <p:nvPr/>
            </p:nvSpPr>
            <p:spPr>
              <a:xfrm>
                <a:off x="-444881" y="1927287"/>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2">
                <a:lum bright="90000"/>
                <a:extLst>
                  <a:ext uri="{28A0092B-C50C-407E-A947-70E740481C1C}">
                    <a14:useLocalDpi xmlns:a14="http://schemas.microsoft.com/office/drawing/2010/main" val="0"/>
                  </a:ext>
                </a:extLst>
              </a:blip>
              <a:stretch>
                <a:fillRect/>
              </a:stretch>
            </p:blipFill>
            <p:spPr>
              <a:xfrm>
                <a:off x="-427820" y="1975242"/>
                <a:ext cx="546676" cy="560856"/>
              </a:xfrm>
              <a:prstGeom prst="rect">
                <a:avLst/>
              </a:prstGeom>
            </p:spPr>
          </p:pic>
        </p:grpSp>
        <p:sp>
          <p:nvSpPr>
            <p:cNvPr id="21" name="Textfeld 20"/>
            <p:cNvSpPr txBox="1"/>
            <p:nvPr/>
          </p:nvSpPr>
          <p:spPr>
            <a:xfrm>
              <a:off x="-193258" y="2748782"/>
              <a:ext cx="3739486" cy="200054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Intelligente digitale Checklisten</a:t>
              </a:r>
            </a:p>
            <a:p>
              <a:pPr>
                <a:lnSpc>
                  <a:spcPct val="100000"/>
                </a:lnSpc>
              </a:pPr>
              <a:r>
                <a:rPr lang="de-DE" dirty="0">
                  <a:latin typeface="Montserrat Medium" pitchFamily="2" charset="77"/>
                </a:rPr>
                <a:t>Effektive Steuerung von Routineprozessen</a:t>
              </a:r>
            </a:p>
            <a:p>
              <a:pPr>
                <a:lnSpc>
                  <a:spcPct val="100000"/>
                </a:lnSpc>
              </a:pPr>
              <a:r>
                <a:rPr lang="de-DE" dirty="0">
                  <a:latin typeface="Montserrat Medium" pitchFamily="2" charset="77"/>
                </a:rPr>
                <a:t>Fokus auf Kundenzufriedenheit </a:t>
              </a:r>
            </a:p>
            <a:p>
              <a:pPr>
                <a:lnSpc>
                  <a:spcPct val="100000"/>
                </a:lnSpc>
              </a:pPr>
              <a:r>
                <a:rPr lang="de-DE" dirty="0">
                  <a:latin typeface="Montserrat Medium" pitchFamily="2" charset="77"/>
                </a:rPr>
                <a:t>Transparenz &amp; Nachverfolgbarkeit</a:t>
              </a:r>
            </a:p>
            <a:p>
              <a:pPr>
                <a:lnSpc>
                  <a:spcPct val="100000"/>
                </a:lnSpc>
              </a:pPr>
              <a:r>
                <a:rPr lang="de-DE" dirty="0">
                  <a:latin typeface="Montserrat Medium" pitchFamily="2" charset="77"/>
                </a:rPr>
                <a:t>Verbindlichkeit &amp; Effizienz</a:t>
              </a:r>
            </a:p>
          </p:txBody>
        </p:sp>
      </p:grpSp>
      <p:sp>
        <p:nvSpPr>
          <p:cNvPr id="5" name="TextBox 4">
            <a:extLst>
              <a:ext uri="{FF2B5EF4-FFF2-40B4-BE49-F238E27FC236}">
                <a16:creationId xmlns:a16="http://schemas.microsoft.com/office/drawing/2014/main" id="{9587813F-7DF3-31E3-20CC-9CD8879FDF63}"/>
              </a:ext>
            </a:extLst>
          </p:cNvPr>
          <p:cNvSpPr txBox="1"/>
          <p:nvPr/>
        </p:nvSpPr>
        <p:spPr>
          <a:xfrm>
            <a:off x="1232381" y="741033"/>
            <a:ext cx="9014769" cy="523220"/>
          </a:xfrm>
          <a:prstGeom prst="rect">
            <a:avLst/>
          </a:prstGeom>
          <a:noFill/>
        </p:spPr>
        <p:txBody>
          <a:bodyPr wrap="square" rtlCol="0">
            <a:spAutoFit/>
          </a:bodyPr>
          <a:lstStyle/>
          <a:p>
            <a:r>
              <a:rPr lang="en-US" sz="2800" b="1" dirty="0">
                <a:solidFill>
                  <a:srgbClr val="03586E"/>
                </a:solidFill>
                <a:latin typeface="Montserrat Medium" panose="00000600000000000000" pitchFamily="2" charset="0"/>
                <a:ea typeface="Roboto"/>
                <a:cs typeface="Futura" panose="020B0602020204020303" pitchFamily="34" charset="-79"/>
              </a:rPr>
              <a:t>Wie </a:t>
            </a:r>
            <a:r>
              <a:rPr lang="en-US" sz="2800" b="1" dirty="0" err="1">
                <a:solidFill>
                  <a:srgbClr val="03586E"/>
                </a:solidFill>
                <a:latin typeface="Montserrat Medium" panose="00000600000000000000" pitchFamily="2" charset="0"/>
                <a:ea typeface="Roboto"/>
                <a:cs typeface="Futura" panose="020B0602020204020303" pitchFamily="34" charset="-79"/>
              </a:rPr>
              <a:t>funktioniert</a:t>
            </a:r>
            <a:r>
              <a:rPr lang="en-US" sz="2800" b="1" dirty="0">
                <a:solidFill>
                  <a:srgbClr val="03586E"/>
                </a:solidFill>
                <a:latin typeface="Montserrat Medium" panose="00000600000000000000" pitchFamily="2" charset="0"/>
                <a:ea typeface="Roboto"/>
                <a:cs typeface="Futura" panose="020B0602020204020303" pitchFamily="34" charset="-79"/>
              </a:rPr>
              <a:t> die MCL App?</a:t>
            </a:r>
            <a:endParaRPr lang="de-DE" sz="2800" b="1" dirty="0">
              <a:solidFill>
                <a:srgbClr val="03586E"/>
              </a:solidFill>
              <a:latin typeface="Montserrat Medium" panose="00000600000000000000" pitchFamily="2" charset="0"/>
              <a:ea typeface="Roboto"/>
              <a:cs typeface="Futura" panose="020B0602020204020303" pitchFamily="34" charset="-79"/>
            </a:endParaRPr>
          </a:p>
        </p:txBody>
      </p:sp>
      <p:grpSp>
        <p:nvGrpSpPr>
          <p:cNvPr id="37" name="Group 36">
            <a:extLst>
              <a:ext uri="{FF2B5EF4-FFF2-40B4-BE49-F238E27FC236}">
                <a16:creationId xmlns:a16="http://schemas.microsoft.com/office/drawing/2014/main" id="{C1D57535-3742-C164-DFA5-F81DC02FF326}"/>
              </a:ext>
            </a:extLst>
          </p:cNvPr>
          <p:cNvGrpSpPr/>
          <p:nvPr/>
        </p:nvGrpSpPr>
        <p:grpSpPr>
          <a:xfrm>
            <a:off x="6364974" y="1654452"/>
            <a:ext cx="4441822" cy="3611880"/>
            <a:chOff x="4214754" y="1623060"/>
            <a:chExt cx="4441822" cy="3611880"/>
          </a:xfrm>
        </p:grpSpPr>
        <p:sp>
          <p:nvSpPr>
            <p:cNvPr id="11" name="Rounded Rectangle 10">
              <a:extLst>
                <a:ext uri="{FF2B5EF4-FFF2-40B4-BE49-F238E27FC236}">
                  <a16:creationId xmlns:a16="http://schemas.microsoft.com/office/drawing/2014/main" id="{CAEA1959-AEEC-976B-7C75-D08F1A27B490}"/>
                </a:ext>
              </a:extLst>
            </p:cNvPr>
            <p:cNvSpPr/>
            <p:nvPr/>
          </p:nvSpPr>
          <p:spPr>
            <a:xfrm>
              <a:off x="4214754" y="1623060"/>
              <a:ext cx="4441822"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feld 21"/>
            <p:cNvSpPr txBox="1"/>
            <p:nvPr/>
          </p:nvSpPr>
          <p:spPr>
            <a:xfrm>
              <a:off x="4702204" y="2639444"/>
              <a:ext cx="3466922" cy="2123658"/>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dirty="0">
                  <a:latin typeface="Montserrat Medium" pitchFamily="2" charset="77"/>
                </a:rPr>
                <a:t>Ad hoc App-basierte Aufgabenzuteilung: zentralseitig oder marktindividuell</a:t>
              </a:r>
            </a:p>
            <a:p>
              <a:pPr>
                <a:lnSpc>
                  <a:spcPct val="100000"/>
                </a:lnSpc>
              </a:pPr>
              <a:r>
                <a:rPr lang="de-DE" dirty="0">
                  <a:latin typeface="Montserrat Medium" pitchFamily="2" charset="77"/>
                </a:rPr>
                <a:t>Verbindlichkeit durch klare Zuweisung von Verantwortlichkeiten </a:t>
              </a:r>
            </a:p>
            <a:p>
              <a:pPr>
                <a:lnSpc>
                  <a:spcPct val="100000"/>
                </a:lnSpc>
              </a:pPr>
              <a:r>
                <a:rPr lang="de-DE" dirty="0">
                  <a:latin typeface="Montserrat Medium" pitchFamily="2" charset="77"/>
                </a:rPr>
                <a:t>Nachverfolgbarkeit des Erfüllungsgrades</a:t>
              </a:r>
            </a:p>
          </p:txBody>
        </p:sp>
        <p:sp>
          <p:nvSpPr>
            <p:cNvPr id="17" name="Textfeld 16"/>
            <p:cNvSpPr txBox="1"/>
            <p:nvPr/>
          </p:nvSpPr>
          <p:spPr>
            <a:xfrm>
              <a:off x="5453463" y="2059724"/>
              <a:ext cx="1991694"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28" name="Gruppieren 27"/>
            <p:cNvGrpSpPr>
              <a:grpSpLocks noChangeAspect="1"/>
            </p:cNvGrpSpPr>
            <p:nvPr/>
          </p:nvGrpSpPr>
          <p:grpSpPr>
            <a:xfrm>
              <a:off x="4925260" y="2023586"/>
              <a:ext cx="402336" cy="402336"/>
              <a:chOff x="5452478" y="1852314"/>
              <a:chExt cx="648000" cy="648000"/>
            </a:xfrm>
          </p:grpSpPr>
          <p:sp>
            <p:nvSpPr>
              <p:cNvPr id="10" name="Ellipse 9"/>
              <p:cNvSpPr/>
              <p:nvPr/>
            </p:nvSpPr>
            <p:spPr>
              <a:xfrm>
                <a:off x="5452478" y="1852314"/>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Google Shape;13234;p78"/>
              <p:cNvSpPr/>
              <p:nvPr/>
            </p:nvSpPr>
            <p:spPr>
              <a:xfrm>
                <a:off x="5579319" y="194043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roup 38">
            <a:extLst>
              <a:ext uri="{FF2B5EF4-FFF2-40B4-BE49-F238E27FC236}">
                <a16:creationId xmlns:a16="http://schemas.microsoft.com/office/drawing/2014/main" id="{755E185B-116C-65FF-33D5-5291178AC351}"/>
              </a:ext>
            </a:extLst>
          </p:cNvPr>
          <p:cNvGrpSpPr/>
          <p:nvPr/>
        </p:nvGrpSpPr>
        <p:grpSpPr>
          <a:xfrm>
            <a:off x="12480206" y="1654452"/>
            <a:ext cx="3017520" cy="3611880"/>
            <a:chOff x="8062252" y="1674823"/>
            <a:chExt cx="3017520" cy="3611880"/>
          </a:xfrm>
        </p:grpSpPr>
        <p:sp>
          <p:nvSpPr>
            <p:cNvPr id="36" name="Rounded Rectangle 35">
              <a:extLst>
                <a:ext uri="{FF2B5EF4-FFF2-40B4-BE49-F238E27FC236}">
                  <a16:creationId xmlns:a16="http://schemas.microsoft.com/office/drawing/2014/main" id="{782F6FC3-3D75-FBA5-06CC-1FEA9EE1D938}"/>
                </a:ext>
              </a:extLst>
            </p:cNvPr>
            <p:cNvSpPr/>
            <p:nvPr/>
          </p:nvSpPr>
          <p:spPr>
            <a:xfrm>
              <a:off x="8062252" y="1674823"/>
              <a:ext cx="3017520" cy="3611880"/>
            </a:xfrm>
            <a:prstGeom prst="roundRect">
              <a:avLst>
                <a:gd name="adj" fmla="val 7641"/>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6">
              <a:extLst>
                <a:ext uri="{FF2B5EF4-FFF2-40B4-BE49-F238E27FC236}">
                  <a16:creationId xmlns:a16="http://schemas.microsoft.com/office/drawing/2014/main" id="{A45453D2-D84E-6B83-DFE6-0085ADD9B62F}"/>
                </a:ext>
              </a:extLst>
            </p:cNvPr>
            <p:cNvSpPr txBox="1"/>
            <p:nvPr/>
          </p:nvSpPr>
          <p:spPr>
            <a:xfrm>
              <a:off x="8735007" y="2064418"/>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Cockpit</a:t>
              </a:r>
            </a:p>
          </p:txBody>
        </p:sp>
        <p:grpSp>
          <p:nvGrpSpPr>
            <p:cNvPr id="20" name="Gruppieren 17">
              <a:extLst>
                <a:ext uri="{FF2B5EF4-FFF2-40B4-BE49-F238E27FC236}">
                  <a16:creationId xmlns:a16="http://schemas.microsoft.com/office/drawing/2014/main" id="{A6C16584-A181-0158-C5D6-2576178160C1}"/>
                </a:ext>
              </a:extLst>
            </p:cNvPr>
            <p:cNvGrpSpPr>
              <a:grpSpLocks noChangeAspect="1"/>
            </p:cNvGrpSpPr>
            <p:nvPr/>
          </p:nvGrpSpPr>
          <p:grpSpPr>
            <a:xfrm>
              <a:off x="8434008" y="2037326"/>
              <a:ext cx="402336" cy="402336"/>
              <a:chOff x="8705284" y="1795122"/>
              <a:chExt cx="648000" cy="648000"/>
            </a:xfrm>
          </p:grpSpPr>
          <p:sp>
            <p:nvSpPr>
              <p:cNvPr id="27" name="Ellipse 18">
                <a:extLst>
                  <a:ext uri="{FF2B5EF4-FFF2-40B4-BE49-F238E27FC236}">
                    <a16:creationId xmlns:a16="http://schemas.microsoft.com/office/drawing/2014/main" id="{B6FAF056-9059-DA60-7D4C-2A5285E6BA62}"/>
                  </a:ext>
                </a:extLst>
              </p:cNvPr>
              <p:cNvSpPr/>
              <p:nvPr/>
            </p:nvSpPr>
            <p:spPr>
              <a:xfrm>
                <a:off x="8705284" y="1795122"/>
                <a:ext cx="648000" cy="648000"/>
              </a:xfrm>
              <a:prstGeom prst="ellipse">
                <a:avLst/>
              </a:prstGeom>
              <a:solidFill>
                <a:schemeClr val="tx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19">
                <a:extLst>
                  <a:ext uri="{FF2B5EF4-FFF2-40B4-BE49-F238E27FC236}">
                    <a16:creationId xmlns:a16="http://schemas.microsoft.com/office/drawing/2014/main" id="{BDC7B51F-F74C-F616-6ACB-3739E3435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704" y="1856362"/>
                <a:ext cx="583160" cy="576000"/>
              </a:xfrm>
              <a:prstGeom prst="rect">
                <a:avLst/>
              </a:prstGeom>
            </p:spPr>
          </p:pic>
        </p:grpSp>
        <p:sp>
          <p:nvSpPr>
            <p:cNvPr id="34" name="Textfeld 26">
              <a:extLst>
                <a:ext uri="{FF2B5EF4-FFF2-40B4-BE49-F238E27FC236}">
                  <a16:creationId xmlns:a16="http://schemas.microsoft.com/office/drawing/2014/main" id="{D26EFAB5-F504-3E79-CF18-813E65017BFE}"/>
                </a:ext>
              </a:extLst>
            </p:cNvPr>
            <p:cNvSpPr txBox="1"/>
            <p:nvPr/>
          </p:nvSpPr>
          <p:spPr>
            <a:xfrm>
              <a:off x="8279199" y="2649974"/>
              <a:ext cx="2583627" cy="2400657"/>
            </a:xfrm>
            <a:prstGeom prst="rect">
              <a:avLst/>
            </a:prstGeom>
            <a:noFill/>
          </p:spPr>
          <p:txBody>
            <a:bodyPr wrap="square" lIns="91440" tIns="45720" rIns="91440" bIns="45720" rtlCol="0" anchor="t">
              <a:spAutoFit/>
            </a:bodyPr>
            <a:lstStyle/>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Zentrale Übersicht und Steuerung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Detaillierte Ergebniskontrolle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Analyse auf Markt-, Gruppen-, Checklisten- und Abteilungsbasis</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Individuelle Unternehmenskonfiguration</a:t>
              </a:r>
            </a:p>
          </p:txBody>
        </p:sp>
      </p:grpSp>
      <p:grpSp>
        <p:nvGrpSpPr>
          <p:cNvPr id="6" name="Group 5">
            <a:extLst>
              <a:ext uri="{FF2B5EF4-FFF2-40B4-BE49-F238E27FC236}">
                <a16:creationId xmlns:a16="http://schemas.microsoft.com/office/drawing/2014/main" id="{CD665585-5E10-78A1-7B70-CBF9994CF2BF}"/>
              </a:ext>
            </a:extLst>
          </p:cNvPr>
          <p:cNvGrpSpPr/>
          <p:nvPr/>
        </p:nvGrpSpPr>
        <p:grpSpPr>
          <a:xfrm>
            <a:off x="2724150" y="5527009"/>
            <a:ext cx="6743700" cy="589242"/>
            <a:chOff x="2815523" y="5527009"/>
            <a:chExt cx="6743700" cy="589242"/>
          </a:xfrm>
        </p:grpSpPr>
        <p:sp>
          <p:nvSpPr>
            <p:cNvPr id="53" name="Abgerundetes Rechteck 23">
              <a:extLst>
                <a:ext uri="{FF2B5EF4-FFF2-40B4-BE49-F238E27FC236}">
                  <a16:creationId xmlns:a16="http://schemas.microsoft.com/office/drawing/2014/main" id="{74ABF4F4-5AD9-177E-4A5E-2B030F1ABBF9}"/>
                </a:ext>
              </a:extLst>
            </p:cNvPr>
            <p:cNvSpPr/>
            <p:nvPr/>
          </p:nvSpPr>
          <p:spPr>
            <a:xfrm>
              <a:off x="2815523" y="5527009"/>
              <a:ext cx="6743700" cy="589242"/>
            </a:xfrm>
            <a:prstGeom prst="round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24">
              <a:extLst>
                <a:ext uri="{FF2B5EF4-FFF2-40B4-BE49-F238E27FC236}">
                  <a16:creationId xmlns:a16="http://schemas.microsoft.com/office/drawing/2014/main" id="{B8619833-9142-ABB5-6159-DC9A66C7ED2F}"/>
                </a:ext>
              </a:extLst>
            </p:cNvPr>
            <p:cNvSpPr txBox="1"/>
            <p:nvPr/>
          </p:nvSpPr>
          <p:spPr>
            <a:xfrm>
              <a:off x="3145183" y="5590798"/>
              <a:ext cx="6084380" cy="461665"/>
            </a:xfrm>
            <a:prstGeom prst="rect">
              <a:avLst/>
            </a:prstGeom>
            <a:noFill/>
          </p:spPr>
          <p:txBody>
            <a:bodyPr wrap="square" rtlCol="0">
              <a:spAutoFit/>
            </a:bodyPr>
            <a:lstStyle/>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Bearbeitung per Tastatur, Voice oder Foto – online oder offline</a:t>
              </a:r>
            </a:p>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Ergebnisse jederzeit einsehen über E-Mail Berichte und MCL-Cockpit</a:t>
              </a:r>
            </a:p>
          </p:txBody>
        </p:sp>
      </p:grpSp>
      <p:cxnSp>
        <p:nvCxnSpPr>
          <p:cNvPr id="58" name="Google Shape;142;p19">
            <a:extLst>
              <a:ext uri="{FF2B5EF4-FFF2-40B4-BE49-F238E27FC236}">
                <a16:creationId xmlns:a16="http://schemas.microsoft.com/office/drawing/2014/main" id="{8707B5C4-C1DC-20B8-29D3-2577FB66E580}"/>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Tree>
    <p:extLst>
      <p:ext uri="{BB962C8B-B14F-4D97-AF65-F5344CB8AC3E}">
        <p14:creationId xmlns:p14="http://schemas.microsoft.com/office/powerpoint/2010/main" val="2967309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a:xfrm>
            <a:off x="8680588" y="6414971"/>
            <a:ext cx="2743200" cy="365125"/>
          </a:xfrm>
        </p:spPr>
        <p:txBody>
          <a:bodyPr/>
          <a:lstStyle/>
          <a:p>
            <a:fld id="{A8CC698C-A01C-4AB2-8012-FDE6FF3537BB}" type="slidenum">
              <a:rPr lang="de-DE" b="1" smtClean="0">
                <a:solidFill>
                  <a:srgbClr val="E27702"/>
                </a:solidFill>
              </a:rPr>
              <a:t>16</a:t>
            </a:fld>
            <a:endParaRPr lang="de-DE" b="1" dirty="0">
              <a:solidFill>
                <a:srgbClr val="E27702"/>
              </a:solidFill>
            </a:endParaRPr>
          </a:p>
        </p:txBody>
      </p:sp>
      <p:pic>
        <p:nvPicPr>
          <p:cNvPr id="3" name="Picture 10" descr="A blue and orange logo&#10;&#10;Description automatically generated">
            <a:extLst>
              <a:ext uri="{FF2B5EF4-FFF2-40B4-BE49-F238E27FC236}">
                <a16:creationId xmlns:a16="http://schemas.microsoft.com/office/drawing/2014/main" id="{6981156A-7180-5B98-6057-3A44DCAEDF09}"/>
              </a:ext>
            </a:extLst>
          </p:cNvPr>
          <p:cNvPicPr>
            <a:picLocks noChangeAspect="1"/>
          </p:cNvPicPr>
          <p:nvPr/>
        </p:nvPicPr>
        <p:blipFill>
          <a:blip r:embed="rId2"/>
          <a:stretch>
            <a:fillRect/>
          </a:stretch>
        </p:blipFill>
        <p:spPr>
          <a:xfrm>
            <a:off x="351555" y="6225533"/>
            <a:ext cx="885742" cy="387050"/>
          </a:xfrm>
          <a:prstGeom prst="rect">
            <a:avLst/>
          </a:prstGeom>
        </p:spPr>
      </p:pic>
      <p:grpSp>
        <p:nvGrpSpPr>
          <p:cNvPr id="38" name="Group 37">
            <a:extLst>
              <a:ext uri="{FF2B5EF4-FFF2-40B4-BE49-F238E27FC236}">
                <a16:creationId xmlns:a16="http://schemas.microsoft.com/office/drawing/2014/main" id="{08CCA49B-2270-4AFA-75A0-F64DE5ACC908}"/>
              </a:ext>
            </a:extLst>
          </p:cNvPr>
          <p:cNvGrpSpPr/>
          <p:nvPr/>
        </p:nvGrpSpPr>
        <p:grpSpPr>
          <a:xfrm>
            <a:off x="-6628749" y="1531620"/>
            <a:ext cx="3017520" cy="3611880"/>
            <a:chOff x="756623" y="1668780"/>
            <a:chExt cx="3017520" cy="3611880"/>
          </a:xfrm>
        </p:grpSpPr>
        <p:sp>
          <p:nvSpPr>
            <p:cNvPr id="4" name="Rounded Rectangle 3">
              <a:extLst>
                <a:ext uri="{FF2B5EF4-FFF2-40B4-BE49-F238E27FC236}">
                  <a16:creationId xmlns:a16="http://schemas.microsoft.com/office/drawing/2014/main" id="{01FC8A9F-2C4C-0EC1-E7AB-7C533438EF1D}"/>
                </a:ext>
              </a:extLst>
            </p:cNvPr>
            <p:cNvSpPr>
              <a:spLocks/>
            </p:cNvSpPr>
            <p:nvPr/>
          </p:nvSpPr>
          <p:spPr>
            <a:xfrm>
              <a:off x="756623" y="1668780"/>
              <a:ext cx="3017520"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626123" y="2022129"/>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14" name="Gruppieren 13"/>
            <p:cNvGrpSpPr/>
            <p:nvPr/>
          </p:nvGrpSpPr>
          <p:grpSpPr>
            <a:xfrm>
              <a:off x="1078923" y="1987840"/>
              <a:ext cx="402336" cy="403231"/>
              <a:chOff x="962568" y="1795122"/>
              <a:chExt cx="612000" cy="648000"/>
            </a:xfrm>
          </p:grpSpPr>
          <p:sp>
            <p:nvSpPr>
              <p:cNvPr id="15" name="Ellipse 14"/>
              <p:cNvSpPr/>
              <p:nvPr/>
            </p:nvSpPr>
            <p:spPr>
              <a:xfrm>
                <a:off x="962568" y="1795122"/>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3">
                <a:lum bright="90000"/>
                <a:extLst>
                  <a:ext uri="{28A0092B-C50C-407E-A947-70E740481C1C}">
                    <a14:useLocalDpi xmlns:a14="http://schemas.microsoft.com/office/drawing/2010/main" val="0"/>
                  </a:ext>
                </a:extLst>
              </a:blip>
              <a:stretch>
                <a:fillRect/>
              </a:stretch>
            </p:blipFill>
            <p:spPr>
              <a:xfrm>
                <a:off x="972913" y="1830658"/>
                <a:ext cx="546677" cy="560855"/>
              </a:xfrm>
              <a:prstGeom prst="rect">
                <a:avLst/>
              </a:prstGeom>
            </p:spPr>
          </p:pic>
        </p:grpSp>
        <p:sp>
          <p:nvSpPr>
            <p:cNvPr id="21" name="Textfeld 20"/>
            <p:cNvSpPr txBox="1"/>
            <p:nvPr/>
          </p:nvSpPr>
          <p:spPr>
            <a:xfrm>
              <a:off x="913699" y="2592171"/>
              <a:ext cx="2703368" cy="2369880"/>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Intelligente digitale Checklisten</a:t>
              </a:r>
            </a:p>
            <a:p>
              <a:pPr>
                <a:lnSpc>
                  <a:spcPct val="100000"/>
                </a:lnSpc>
              </a:pPr>
              <a:r>
                <a:rPr lang="de-DE" sz="1200" dirty="0">
                  <a:latin typeface="Montserrat Medium" pitchFamily="2" charset="77"/>
                </a:rPr>
                <a:t>Effektive Steuerung von Routineprozessen</a:t>
              </a:r>
            </a:p>
            <a:p>
              <a:pPr>
                <a:lnSpc>
                  <a:spcPct val="100000"/>
                </a:lnSpc>
              </a:pPr>
              <a:r>
                <a:rPr lang="de-DE" sz="1200" dirty="0">
                  <a:latin typeface="Montserrat Medium" pitchFamily="2" charset="77"/>
                </a:rPr>
                <a:t>Fokus auf Kundenzufriedenheit </a:t>
              </a:r>
            </a:p>
            <a:p>
              <a:pPr>
                <a:lnSpc>
                  <a:spcPct val="100000"/>
                </a:lnSpc>
              </a:pPr>
              <a:r>
                <a:rPr lang="de-DE" sz="1200" dirty="0">
                  <a:latin typeface="Montserrat Medium" pitchFamily="2" charset="77"/>
                </a:rPr>
                <a:t>Transparenz &amp; Nachverfolgbarkeit</a:t>
              </a:r>
            </a:p>
            <a:p>
              <a:pPr>
                <a:lnSpc>
                  <a:spcPct val="100000"/>
                </a:lnSpc>
              </a:pPr>
              <a:r>
                <a:rPr lang="de-DE" sz="1200" dirty="0">
                  <a:latin typeface="Montserrat Medium" pitchFamily="2" charset="77"/>
                </a:rPr>
                <a:t>Verbindlichkeit &amp; Effizienz</a:t>
              </a:r>
            </a:p>
          </p:txBody>
        </p:sp>
      </p:grpSp>
      <p:grpSp>
        <p:nvGrpSpPr>
          <p:cNvPr id="37" name="Group 36">
            <a:extLst>
              <a:ext uri="{FF2B5EF4-FFF2-40B4-BE49-F238E27FC236}">
                <a16:creationId xmlns:a16="http://schemas.microsoft.com/office/drawing/2014/main" id="{C1D57535-3742-C164-DFA5-F81DC02FF326}"/>
              </a:ext>
            </a:extLst>
          </p:cNvPr>
          <p:cNvGrpSpPr/>
          <p:nvPr/>
        </p:nvGrpSpPr>
        <p:grpSpPr>
          <a:xfrm>
            <a:off x="-3133892" y="1531620"/>
            <a:ext cx="3017520" cy="3611880"/>
            <a:chOff x="4214754" y="1623060"/>
            <a:chExt cx="3017520" cy="3611880"/>
          </a:xfrm>
        </p:grpSpPr>
        <p:sp>
          <p:nvSpPr>
            <p:cNvPr id="11" name="Rounded Rectangle 10">
              <a:extLst>
                <a:ext uri="{FF2B5EF4-FFF2-40B4-BE49-F238E27FC236}">
                  <a16:creationId xmlns:a16="http://schemas.microsoft.com/office/drawing/2014/main" id="{CAEA1959-AEEC-976B-7C75-D08F1A27B490}"/>
                </a:ext>
              </a:extLst>
            </p:cNvPr>
            <p:cNvSpPr/>
            <p:nvPr/>
          </p:nvSpPr>
          <p:spPr>
            <a:xfrm>
              <a:off x="4214754" y="1623060"/>
              <a:ext cx="3017520"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4571601" y="2700339"/>
              <a:ext cx="2303826" cy="2062103"/>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Ad hoc App-basierte Aufgabenzuteilung: zentralseitig oder marktindividuell</a:t>
              </a:r>
            </a:p>
            <a:p>
              <a:pPr>
                <a:lnSpc>
                  <a:spcPct val="100000"/>
                </a:lnSpc>
              </a:pPr>
              <a:r>
                <a:rPr lang="de-DE" sz="1200" dirty="0">
                  <a:latin typeface="Montserrat Medium" pitchFamily="2" charset="77"/>
                </a:rPr>
                <a:t>Verbindlichkeit durch klare Zuweisung von Verantwortlichkeiten </a:t>
              </a:r>
            </a:p>
            <a:p>
              <a:pPr>
                <a:lnSpc>
                  <a:spcPct val="100000"/>
                </a:lnSpc>
              </a:pPr>
              <a:r>
                <a:rPr lang="de-DE" sz="1200" dirty="0">
                  <a:latin typeface="Montserrat Medium" pitchFamily="2" charset="77"/>
                </a:rPr>
                <a:t>Nachverfolgbarkeit des Erfüllungsgrades</a:t>
              </a:r>
            </a:p>
          </p:txBody>
        </p:sp>
        <p:sp>
          <p:nvSpPr>
            <p:cNvPr id="17" name="Textfeld 16"/>
            <p:cNvSpPr txBox="1"/>
            <p:nvPr/>
          </p:nvSpPr>
          <p:spPr>
            <a:xfrm>
              <a:off x="4883732" y="2069217"/>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28" name="Gruppieren 27"/>
            <p:cNvGrpSpPr>
              <a:grpSpLocks noChangeAspect="1"/>
            </p:cNvGrpSpPr>
            <p:nvPr/>
          </p:nvGrpSpPr>
          <p:grpSpPr>
            <a:xfrm>
              <a:off x="4549490" y="2037326"/>
              <a:ext cx="402336" cy="402336"/>
              <a:chOff x="4847266" y="1874443"/>
              <a:chExt cx="648000" cy="648000"/>
            </a:xfrm>
          </p:grpSpPr>
          <p:sp>
            <p:nvSpPr>
              <p:cNvPr id="10" name="Ellipse 9"/>
              <p:cNvSpPr/>
              <p:nvPr/>
            </p:nvSpPr>
            <p:spPr>
              <a:xfrm>
                <a:off x="4847266" y="1874443"/>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Google Shape;13234;p78"/>
              <p:cNvSpPr/>
              <p:nvPr/>
            </p:nvSpPr>
            <p:spPr>
              <a:xfrm>
                <a:off x="4974104" y="196256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roup 38">
            <a:extLst>
              <a:ext uri="{FF2B5EF4-FFF2-40B4-BE49-F238E27FC236}">
                <a16:creationId xmlns:a16="http://schemas.microsoft.com/office/drawing/2014/main" id="{755E185B-116C-65FF-33D5-5291178AC351}"/>
              </a:ext>
            </a:extLst>
          </p:cNvPr>
          <p:cNvGrpSpPr/>
          <p:nvPr/>
        </p:nvGrpSpPr>
        <p:grpSpPr>
          <a:xfrm>
            <a:off x="3657600" y="1845520"/>
            <a:ext cx="5022988" cy="3611880"/>
            <a:chOff x="7132612" y="1674823"/>
            <a:chExt cx="5022988" cy="3611880"/>
          </a:xfrm>
        </p:grpSpPr>
        <p:sp>
          <p:nvSpPr>
            <p:cNvPr id="36" name="Rounded Rectangle 35">
              <a:extLst>
                <a:ext uri="{FF2B5EF4-FFF2-40B4-BE49-F238E27FC236}">
                  <a16:creationId xmlns:a16="http://schemas.microsoft.com/office/drawing/2014/main" id="{782F6FC3-3D75-FBA5-06CC-1FEA9EE1D938}"/>
                </a:ext>
              </a:extLst>
            </p:cNvPr>
            <p:cNvSpPr/>
            <p:nvPr/>
          </p:nvSpPr>
          <p:spPr>
            <a:xfrm>
              <a:off x="7132612" y="1674823"/>
              <a:ext cx="5022988" cy="3611880"/>
            </a:xfrm>
            <a:prstGeom prst="roundRect">
              <a:avLst>
                <a:gd name="adj" fmla="val 7641"/>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feld 16">
              <a:extLst>
                <a:ext uri="{FF2B5EF4-FFF2-40B4-BE49-F238E27FC236}">
                  <a16:creationId xmlns:a16="http://schemas.microsoft.com/office/drawing/2014/main" id="{A45453D2-D84E-6B83-DFE6-0085ADD9B62F}"/>
                </a:ext>
              </a:extLst>
            </p:cNvPr>
            <p:cNvSpPr txBox="1"/>
            <p:nvPr/>
          </p:nvSpPr>
          <p:spPr>
            <a:xfrm>
              <a:off x="8735007" y="2064418"/>
              <a:ext cx="1991694" cy="369332"/>
            </a:xfrm>
            <a:prstGeom prst="rect">
              <a:avLst/>
            </a:prstGeom>
            <a:noFill/>
          </p:spPr>
          <p:txBody>
            <a:bodyPr wrap="square" rtlCol="0">
              <a:spAutoFit/>
            </a:bodyPr>
            <a:lstStyle/>
            <a:p>
              <a:pPr algn="ctr"/>
              <a:r>
                <a:rPr lang="de-DE" b="1" dirty="0">
                  <a:solidFill>
                    <a:schemeClr val="bg1"/>
                  </a:solidFill>
                  <a:latin typeface="Futura" panose="020B0602020204020303" pitchFamily="34" charset="-79"/>
                  <a:cs typeface="Futura" panose="020B0602020204020303" pitchFamily="34" charset="-79"/>
                </a:rPr>
                <a:t>MCL - Cockpit</a:t>
              </a:r>
            </a:p>
          </p:txBody>
        </p:sp>
        <p:grpSp>
          <p:nvGrpSpPr>
            <p:cNvPr id="20" name="Gruppieren 17">
              <a:extLst>
                <a:ext uri="{FF2B5EF4-FFF2-40B4-BE49-F238E27FC236}">
                  <a16:creationId xmlns:a16="http://schemas.microsoft.com/office/drawing/2014/main" id="{A6C16584-A181-0158-C5D6-2576178160C1}"/>
                </a:ext>
              </a:extLst>
            </p:cNvPr>
            <p:cNvGrpSpPr>
              <a:grpSpLocks noChangeAspect="1"/>
            </p:cNvGrpSpPr>
            <p:nvPr/>
          </p:nvGrpSpPr>
          <p:grpSpPr>
            <a:xfrm>
              <a:off x="7896992" y="2051066"/>
              <a:ext cx="402336" cy="402336"/>
              <a:chOff x="7840368" y="1817252"/>
              <a:chExt cx="648000" cy="648000"/>
            </a:xfrm>
          </p:grpSpPr>
          <p:sp>
            <p:nvSpPr>
              <p:cNvPr id="27" name="Ellipse 18">
                <a:extLst>
                  <a:ext uri="{FF2B5EF4-FFF2-40B4-BE49-F238E27FC236}">
                    <a16:creationId xmlns:a16="http://schemas.microsoft.com/office/drawing/2014/main" id="{B6FAF056-9059-DA60-7D4C-2A5285E6BA62}"/>
                  </a:ext>
                </a:extLst>
              </p:cNvPr>
              <p:cNvSpPr/>
              <p:nvPr/>
            </p:nvSpPr>
            <p:spPr>
              <a:xfrm>
                <a:off x="7840368" y="1817252"/>
                <a:ext cx="648000" cy="648000"/>
              </a:xfrm>
              <a:prstGeom prst="ellipse">
                <a:avLst/>
              </a:prstGeom>
              <a:solidFill>
                <a:schemeClr val="tx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19">
                <a:extLst>
                  <a:ext uri="{FF2B5EF4-FFF2-40B4-BE49-F238E27FC236}">
                    <a16:creationId xmlns:a16="http://schemas.microsoft.com/office/drawing/2014/main" id="{BDC7B51F-F74C-F616-6ACB-3739E3435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2789" y="1878491"/>
                <a:ext cx="583161" cy="576000"/>
              </a:xfrm>
              <a:prstGeom prst="rect">
                <a:avLst/>
              </a:prstGeom>
            </p:spPr>
          </p:pic>
        </p:grpSp>
        <p:sp>
          <p:nvSpPr>
            <p:cNvPr id="34" name="Textfeld 26">
              <a:extLst>
                <a:ext uri="{FF2B5EF4-FFF2-40B4-BE49-F238E27FC236}">
                  <a16:creationId xmlns:a16="http://schemas.microsoft.com/office/drawing/2014/main" id="{D26EFAB5-F504-3E79-CF18-813E65017BFE}"/>
                </a:ext>
              </a:extLst>
            </p:cNvPr>
            <p:cNvSpPr txBox="1"/>
            <p:nvPr/>
          </p:nvSpPr>
          <p:spPr>
            <a:xfrm>
              <a:off x="8090935" y="2644379"/>
              <a:ext cx="3279838" cy="2277547"/>
            </a:xfrm>
            <a:prstGeom prst="rect">
              <a:avLst/>
            </a:prstGeom>
            <a:noFill/>
          </p:spPr>
          <p:txBody>
            <a:bodyPr wrap="square" lIns="91440" tIns="45720" rIns="91440" bIns="45720" rtlCol="0" anchor="t">
              <a:spAutoFit/>
            </a:bodyPr>
            <a:lstStyle/>
            <a:p>
              <a:pPr marL="285750" indent="-285750">
                <a:spcAft>
                  <a:spcPts val="1200"/>
                </a:spcAft>
                <a:buFont typeface="Wingdings" panose="05000000000000000000" pitchFamily="2" charset="2"/>
                <a:buChar char="ü"/>
              </a:pPr>
              <a:r>
                <a:rPr lang="de-DE" sz="1400" dirty="0">
                  <a:solidFill>
                    <a:schemeClr val="bg1"/>
                  </a:solidFill>
                  <a:latin typeface="Montserrat Medium" pitchFamily="2" charset="77"/>
                </a:rPr>
                <a:t>Zentrale Übersicht und Steuerung </a:t>
              </a:r>
            </a:p>
            <a:p>
              <a:pPr marL="285750" indent="-285750">
                <a:spcAft>
                  <a:spcPts val="1200"/>
                </a:spcAft>
                <a:buFont typeface="Wingdings" panose="05000000000000000000" pitchFamily="2" charset="2"/>
                <a:buChar char="ü"/>
              </a:pPr>
              <a:r>
                <a:rPr lang="de-DE" sz="1400" dirty="0">
                  <a:solidFill>
                    <a:schemeClr val="bg1"/>
                  </a:solidFill>
                  <a:latin typeface="Montserrat Medium" pitchFamily="2" charset="77"/>
                </a:rPr>
                <a:t>Detaillierte Ergebniskontrolle </a:t>
              </a:r>
            </a:p>
            <a:p>
              <a:pPr marL="285750" indent="-285750">
                <a:spcAft>
                  <a:spcPts val="1200"/>
                </a:spcAft>
                <a:buFont typeface="Wingdings" panose="05000000000000000000" pitchFamily="2" charset="2"/>
                <a:buChar char="ü"/>
              </a:pPr>
              <a:r>
                <a:rPr lang="de-DE" sz="1400" dirty="0">
                  <a:solidFill>
                    <a:schemeClr val="bg1"/>
                  </a:solidFill>
                  <a:latin typeface="Montserrat Medium" pitchFamily="2" charset="77"/>
                </a:rPr>
                <a:t>Analyse auf Markt-, Gruppen-, Checklisten- und Abteilungsbasis</a:t>
              </a:r>
            </a:p>
            <a:p>
              <a:pPr marL="285750" indent="-285750">
                <a:spcAft>
                  <a:spcPts val="1200"/>
                </a:spcAft>
                <a:buFont typeface="Wingdings" panose="05000000000000000000" pitchFamily="2" charset="2"/>
                <a:buChar char="ü"/>
              </a:pPr>
              <a:r>
                <a:rPr lang="de-DE" sz="1400" dirty="0">
                  <a:solidFill>
                    <a:schemeClr val="bg1"/>
                  </a:solidFill>
                  <a:latin typeface="Montserrat Medium" pitchFamily="2" charset="77"/>
                </a:rPr>
                <a:t>Individuelle Unternehmenskonfiguration</a:t>
              </a:r>
            </a:p>
          </p:txBody>
        </p:sp>
      </p:grpSp>
      <p:sp>
        <p:nvSpPr>
          <p:cNvPr id="53" name="Abgerundetes Rechteck 23">
            <a:extLst>
              <a:ext uri="{FF2B5EF4-FFF2-40B4-BE49-F238E27FC236}">
                <a16:creationId xmlns:a16="http://schemas.microsoft.com/office/drawing/2014/main" id="{74ABF4F4-5AD9-177E-4A5E-2B030F1ABBF9}"/>
              </a:ext>
            </a:extLst>
          </p:cNvPr>
          <p:cNvSpPr/>
          <p:nvPr/>
        </p:nvSpPr>
        <p:spPr>
          <a:xfrm>
            <a:off x="-6915353" y="5404177"/>
            <a:ext cx="6743700" cy="589242"/>
          </a:xfrm>
          <a:prstGeom prst="round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24">
            <a:extLst>
              <a:ext uri="{FF2B5EF4-FFF2-40B4-BE49-F238E27FC236}">
                <a16:creationId xmlns:a16="http://schemas.microsoft.com/office/drawing/2014/main" id="{B8619833-9142-ABB5-6159-DC9A66C7ED2F}"/>
              </a:ext>
            </a:extLst>
          </p:cNvPr>
          <p:cNvSpPr txBox="1"/>
          <p:nvPr/>
        </p:nvSpPr>
        <p:spPr>
          <a:xfrm>
            <a:off x="-6585693" y="5467966"/>
            <a:ext cx="6084380" cy="461665"/>
          </a:xfrm>
          <a:prstGeom prst="rect">
            <a:avLst/>
          </a:prstGeom>
          <a:noFill/>
        </p:spPr>
        <p:txBody>
          <a:bodyPr wrap="square" rtlCol="0">
            <a:spAutoFit/>
          </a:bodyPr>
          <a:lstStyle/>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Bearbeitung per Tastatur, Voice oder Foto – online oder offline</a:t>
            </a:r>
          </a:p>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Ergebnisse jederzeit einsehen über E-Mail Berichte und MCL-Cockpit</a:t>
            </a:r>
          </a:p>
        </p:txBody>
      </p:sp>
      <p:sp>
        <p:nvSpPr>
          <p:cNvPr id="8" name="TextBox 7">
            <a:extLst>
              <a:ext uri="{FF2B5EF4-FFF2-40B4-BE49-F238E27FC236}">
                <a16:creationId xmlns:a16="http://schemas.microsoft.com/office/drawing/2014/main" id="{0D7127EA-FA0B-C610-6433-200760D0F6F9}"/>
              </a:ext>
            </a:extLst>
          </p:cNvPr>
          <p:cNvSpPr txBox="1"/>
          <p:nvPr/>
        </p:nvSpPr>
        <p:spPr>
          <a:xfrm>
            <a:off x="1232381" y="741033"/>
            <a:ext cx="9014769" cy="461665"/>
          </a:xfrm>
          <a:prstGeom prst="rect">
            <a:avLst/>
          </a:prstGeom>
          <a:noFill/>
        </p:spPr>
        <p:txBody>
          <a:bodyPr wrap="square" rtlCol="0">
            <a:spAutoFit/>
          </a:bodyPr>
          <a:lstStyle/>
          <a:p>
            <a:r>
              <a:rPr lang="en-US" sz="2400" b="1" dirty="0">
                <a:solidFill>
                  <a:srgbClr val="03586E"/>
                </a:solidFill>
                <a:latin typeface="Montserrat Medium" panose="00000600000000000000" pitchFamily="2" charset="0"/>
                <a:ea typeface="Roboto"/>
                <a:cs typeface="Futura" panose="020B0602020204020303" pitchFamily="34" charset="-79"/>
              </a:rPr>
              <a:t>Wie </a:t>
            </a:r>
            <a:r>
              <a:rPr lang="en-US" sz="2400" b="1" dirty="0" err="1">
                <a:solidFill>
                  <a:srgbClr val="03586E"/>
                </a:solidFill>
                <a:latin typeface="Montserrat Medium" panose="00000600000000000000" pitchFamily="2" charset="0"/>
                <a:ea typeface="Roboto"/>
                <a:cs typeface="Futura" panose="020B0602020204020303" pitchFamily="34" charset="-79"/>
              </a:rPr>
              <a:t>funktioniert</a:t>
            </a:r>
            <a:r>
              <a:rPr lang="en-US" sz="2400" b="1" dirty="0">
                <a:solidFill>
                  <a:srgbClr val="03586E"/>
                </a:solidFill>
                <a:latin typeface="Montserrat Medium" panose="00000600000000000000" pitchFamily="2" charset="0"/>
                <a:ea typeface="Roboto"/>
                <a:cs typeface="Futura" panose="020B0602020204020303" pitchFamily="34" charset="-79"/>
              </a:rPr>
              <a:t> das MCL Cockpit?</a:t>
            </a:r>
            <a:endParaRPr lang="de-DE" sz="2400" b="1" dirty="0">
              <a:solidFill>
                <a:srgbClr val="03586E"/>
              </a:solidFill>
              <a:latin typeface="Montserrat Medium" panose="00000600000000000000" pitchFamily="2" charset="0"/>
              <a:ea typeface="Roboto"/>
              <a:cs typeface="Futura" panose="020B0602020204020303" pitchFamily="34" charset="-79"/>
            </a:endParaRPr>
          </a:p>
        </p:txBody>
      </p:sp>
      <p:cxnSp>
        <p:nvCxnSpPr>
          <p:cNvPr id="9" name="Google Shape;142;p19">
            <a:extLst>
              <a:ext uri="{FF2B5EF4-FFF2-40B4-BE49-F238E27FC236}">
                <a16:creationId xmlns:a16="http://schemas.microsoft.com/office/drawing/2014/main" id="{6FEDE967-73F0-0458-298B-2220BAA2B13E}"/>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grpSp>
        <p:nvGrpSpPr>
          <p:cNvPr id="5" name="Group 4">
            <a:extLst>
              <a:ext uri="{FF2B5EF4-FFF2-40B4-BE49-F238E27FC236}">
                <a16:creationId xmlns:a16="http://schemas.microsoft.com/office/drawing/2014/main" id="{A8BF49C9-5C42-6408-5185-00908FC6F0AB}"/>
              </a:ext>
            </a:extLst>
          </p:cNvPr>
          <p:cNvGrpSpPr/>
          <p:nvPr/>
        </p:nvGrpSpPr>
        <p:grpSpPr>
          <a:xfrm>
            <a:off x="2926847" y="7502608"/>
            <a:ext cx="6339413" cy="4606293"/>
            <a:chOff x="2264239" y="1842762"/>
            <a:chExt cx="6876126" cy="4606293"/>
          </a:xfrm>
        </p:grpSpPr>
        <p:pic>
          <p:nvPicPr>
            <p:cNvPr id="6" name="Grafik 5">
              <a:extLst>
                <a:ext uri="{FF2B5EF4-FFF2-40B4-BE49-F238E27FC236}">
                  <a16:creationId xmlns:a16="http://schemas.microsoft.com/office/drawing/2014/main" id="{F2F0844C-86F2-BCD5-5A54-0A6AC48F80B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4239" y="1842762"/>
              <a:ext cx="6876126" cy="4606293"/>
            </a:xfrm>
            <a:prstGeom prst="rect">
              <a:avLst/>
            </a:prstGeom>
          </p:spPr>
        </p:pic>
        <p:pic>
          <p:nvPicPr>
            <p:cNvPr id="7" name="Grafik 8">
              <a:extLst>
                <a:ext uri="{FF2B5EF4-FFF2-40B4-BE49-F238E27FC236}">
                  <a16:creationId xmlns:a16="http://schemas.microsoft.com/office/drawing/2014/main" id="{673CB9BA-6382-45E8-14BD-C74400FABC66}"/>
                </a:ext>
              </a:extLst>
            </p:cNvPr>
            <p:cNvPicPr>
              <a:picLocks noChangeAspect="1"/>
            </p:cNvPicPr>
            <p:nvPr/>
          </p:nvPicPr>
          <p:blipFill>
            <a:blip r:embed="rId6"/>
            <a:stretch>
              <a:fillRect/>
            </a:stretch>
          </p:blipFill>
          <p:spPr>
            <a:xfrm>
              <a:off x="2453998" y="2069842"/>
              <a:ext cx="6459250" cy="3430585"/>
            </a:xfrm>
            <a:prstGeom prst="roundRect">
              <a:avLst>
                <a:gd name="adj" fmla="val 0"/>
              </a:avLst>
            </a:prstGeom>
            <a:solidFill>
              <a:srgbClr val="FFFFFF">
                <a:shade val="85000"/>
              </a:srgbClr>
            </a:solidFill>
            <a:ln w="19050">
              <a:noFill/>
            </a:ln>
            <a:effectLst/>
          </p:spPr>
        </p:pic>
      </p:grpSp>
    </p:spTree>
    <p:extLst>
      <p:ext uri="{BB962C8B-B14F-4D97-AF65-F5344CB8AC3E}">
        <p14:creationId xmlns:p14="http://schemas.microsoft.com/office/powerpoint/2010/main" val="2297319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17</a:t>
            </a:fld>
            <a:endParaRPr lang="de-DE" b="1">
              <a:solidFill>
                <a:srgbClr val="E27702"/>
              </a:solidFill>
            </a:endParaRPr>
          </a:p>
        </p:txBody>
      </p:sp>
      <p:grpSp>
        <p:nvGrpSpPr>
          <p:cNvPr id="7" name="Group 6">
            <a:extLst>
              <a:ext uri="{FF2B5EF4-FFF2-40B4-BE49-F238E27FC236}">
                <a16:creationId xmlns:a16="http://schemas.microsoft.com/office/drawing/2014/main" id="{B9965146-D436-140B-51EF-DED34C638483}"/>
              </a:ext>
            </a:extLst>
          </p:cNvPr>
          <p:cNvGrpSpPr/>
          <p:nvPr/>
        </p:nvGrpSpPr>
        <p:grpSpPr>
          <a:xfrm>
            <a:off x="2926847" y="1935528"/>
            <a:ext cx="6339413" cy="4606293"/>
            <a:chOff x="2264239" y="1842762"/>
            <a:chExt cx="6876126" cy="4606293"/>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239" y="1842762"/>
              <a:ext cx="6876126" cy="4606293"/>
            </a:xfrm>
            <a:prstGeom prst="rect">
              <a:avLst/>
            </a:prstGeom>
          </p:spPr>
        </p:pic>
        <p:pic>
          <p:nvPicPr>
            <p:cNvPr id="9" name="Grafik 8"/>
            <p:cNvPicPr>
              <a:picLocks noChangeAspect="1"/>
            </p:cNvPicPr>
            <p:nvPr/>
          </p:nvPicPr>
          <p:blipFill>
            <a:blip r:embed="rId4"/>
            <a:stretch>
              <a:fillRect/>
            </a:stretch>
          </p:blipFill>
          <p:spPr>
            <a:xfrm>
              <a:off x="2453998" y="2069842"/>
              <a:ext cx="6459250" cy="3430585"/>
            </a:xfrm>
            <a:prstGeom prst="roundRect">
              <a:avLst>
                <a:gd name="adj" fmla="val 0"/>
              </a:avLst>
            </a:prstGeom>
            <a:solidFill>
              <a:srgbClr val="FFFFFF">
                <a:shade val="85000"/>
              </a:srgbClr>
            </a:solidFill>
            <a:ln w="19050">
              <a:noFill/>
            </a:ln>
            <a:effectLst/>
          </p:spPr>
        </p:pic>
      </p:grpSp>
      <p:sp>
        <p:nvSpPr>
          <p:cNvPr id="11" name="TextBox 10">
            <a:extLst>
              <a:ext uri="{FF2B5EF4-FFF2-40B4-BE49-F238E27FC236}">
                <a16:creationId xmlns:a16="http://schemas.microsoft.com/office/drawing/2014/main" id="{1B671E01-FEBD-CCBA-5D47-C7A850F1F238}"/>
              </a:ext>
            </a:extLst>
          </p:cNvPr>
          <p:cNvSpPr txBox="1"/>
          <p:nvPr/>
        </p:nvSpPr>
        <p:spPr>
          <a:xfrm>
            <a:off x="1237873" y="759425"/>
            <a:ext cx="10020728" cy="461665"/>
          </a:xfrm>
          <a:prstGeom prst="rect">
            <a:avLst/>
          </a:prstGeom>
          <a:noFill/>
        </p:spPr>
        <p:txBody>
          <a:bodyPr wrap="square" rtlCol="0" anchor="ctr">
            <a:spAutoFit/>
          </a:bodyPr>
          <a:lstStyle/>
          <a:p>
            <a:r>
              <a:rPr lang="de-DE" sz="2400" b="1" dirty="0">
                <a:solidFill>
                  <a:srgbClr val="03586E"/>
                </a:solidFill>
                <a:latin typeface="Montserrat Medium" panose="00000600000000000000" pitchFamily="2" charset="0"/>
                <a:cs typeface="Futura" panose="020B0602020204020303" pitchFamily="34" charset="-79"/>
                <a:sym typeface="Arial"/>
              </a:rPr>
              <a:t>MCL Cockpit ist das Herzstück der digitalen Vertriebssteuerung</a:t>
            </a:r>
            <a:endParaRPr lang="de-DE" sz="2400" b="1" dirty="0">
              <a:solidFill>
                <a:srgbClr val="03586E"/>
              </a:solidFill>
              <a:latin typeface="Montserrat Medium" panose="00000600000000000000" pitchFamily="2" charset="0"/>
              <a:ea typeface="Roboto" panose="020B0604020202020204" charset="0"/>
              <a:cs typeface="Futura" panose="020B0602020204020303" pitchFamily="34" charset="-79"/>
            </a:endParaRPr>
          </a:p>
        </p:txBody>
      </p:sp>
      <p:cxnSp>
        <p:nvCxnSpPr>
          <p:cNvPr id="25" name="Google Shape;142;p19">
            <a:extLst>
              <a:ext uri="{FF2B5EF4-FFF2-40B4-BE49-F238E27FC236}">
                <a16:creationId xmlns:a16="http://schemas.microsoft.com/office/drawing/2014/main" id="{8741CD61-58EA-636C-396A-A75427A1806B}"/>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
        <p:nvSpPr>
          <p:cNvPr id="35" name="Rectangle 34">
            <a:extLst>
              <a:ext uri="{FF2B5EF4-FFF2-40B4-BE49-F238E27FC236}">
                <a16:creationId xmlns:a16="http://schemas.microsoft.com/office/drawing/2014/main" id="{88CF51D7-5AE6-F319-CD53-23C478F66DEB}"/>
              </a:ext>
            </a:extLst>
          </p:cNvPr>
          <p:cNvSpPr/>
          <p:nvPr/>
        </p:nvSpPr>
        <p:spPr>
          <a:xfrm>
            <a:off x="0" y="6923077"/>
            <a:ext cx="12192000" cy="4998250"/>
          </a:xfrm>
          <a:prstGeom prst="rect">
            <a:avLst/>
          </a:prstGeom>
          <a:solidFill>
            <a:srgbClr val="0358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FF2B5EF4-FFF2-40B4-BE49-F238E27FC236}">
                <a16:creationId xmlns:a16="http://schemas.microsoft.com/office/drawing/2014/main" id="{F218E190-1CB2-2027-1EE3-CA2D6209F84D}"/>
              </a:ext>
            </a:extLst>
          </p:cNvPr>
          <p:cNvGrpSpPr/>
          <p:nvPr/>
        </p:nvGrpSpPr>
        <p:grpSpPr>
          <a:xfrm>
            <a:off x="13098427" y="3191134"/>
            <a:ext cx="12707176" cy="782681"/>
            <a:chOff x="1103657" y="3191134"/>
            <a:chExt cx="12707176" cy="782681"/>
          </a:xfrm>
        </p:grpSpPr>
        <p:sp>
          <p:nvSpPr>
            <p:cNvPr id="22" name="Rounded Rectangle 21">
              <a:extLst>
                <a:ext uri="{FF2B5EF4-FFF2-40B4-BE49-F238E27FC236}">
                  <a16:creationId xmlns:a16="http://schemas.microsoft.com/office/drawing/2014/main" id="{0DAB2C88-67A5-3C92-320B-E4D45E9F9A62}"/>
                </a:ext>
              </a:extLst>
            </p:cNvPr>
            <p:cNvSpPr/>
            <p:nvPr/>
          </p:nvSpPr>
          <p:spPr>
            <a:xfrm>
              <a:off x="1103657" y="3191134"/>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23" name="TextBox 22">
              <a:extLst>
                <a:ext uri="{FF2B5EF4-FFF2-40B4-BE49-F238E27FC236}">
                  <a16:creationId xmlns:a16="http://schemas.microsoft.com/office/drawing/2014/main" id="{970255EC-B319-7E29-CEAC-7AA1CB115EF2}"/>
                </a:ext>
              </a:extLst>
            </p:cNvPr>
            <p:cNvSpPr txBox="1"/>
            <p:nvPr/>
          </p:nvSpPr>
          <p:spPr>
            <a:xfrm>
              <a:off x="1192048" y="3290087"/>
              <a:ext cx="10982972" cy="584775"/>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Zentrale Rundschreiben &amp; Sammelinformationen </a:t>
              </a:r>
              <a:r>
                <a:rPr lang="de-DE" sz="1600" dirty="0">
                  <a:solidFill>
                    <a:schemeClr val="bg1"/>
                  </a:solidFill>
                  <a:latin typeface="Montserrat Medium"/>
                </a:rPr>
                <a:t>werden </a:t>
              </a:r>
              <a:r>
                <a:rPr lang="de-DE" altLang="de-DE" sz="1600" dirty="0">
                  <a:solidFill>
                    <a:schemeClr val="bg1"/>
                  </a:solidFill>
                  <a:latin typeface="Montserrat Medium"/>
                </a:rPr>
                <a:t>im MCL Cockpit erstellt und an unter-schiedliche Vertriebsregionen versendet. </a:t>
              </a:r>
            </a:p>
          </p:txBody>
        </p:sp>
      </p:grpSp>
      <p:grpSp>
        <p:nvGrpSpPr>
          <p:cNvPr id="24" name="Group 23">
            <a:extLst>
              <a:ext uri="{FF2B5EF4-FFF2-40B4-BE49-F238E27FC236}">
                <a16:creationId xmlns:a16="http://schemas.microsoft.com/office/drawing/2014/main" id="{1F42DA22-E1F1-3669-F299-48E1C0E4D483}"/>
              </a:ext>
            </a:extLst>
          </p:cNvPr>
          <p:cNvGrpSpPr/>
          <p:nvPr/>
        </p:nvGrpSpPr>
        <p:grpSpPr>
          <a:xfrm>
            <a:off x="17858283" y="5306537"/>
            <a:ext cx="12707176" cy="782681"/>
            <a:chOff x="1076362" y="5306537"/>
            <a:chExt cx="12707176" cy="782681"/>
          </a:xfrm>
        </p:grpSpPr>
        <p:sp>
          <p:nvSpPr>
            <p:cNvPr id="36" name="Rounded Rectangle 35">
              <a:extLst>
                <a:ext uri="{FF2B5EF4-FFF2-40B4-BE49-F238E27FC236}">
                  <a16:creationId xmlns:a16="http://schemas.microsoft.com/office/drawing/2014/main" id="{846515E9-141A-0CBD-C285-703817046E52}"/>
                </a:ext>
              </a:extLst>
            </p:cNvPr>
            <p:cNvSpPr/>
            <p:nvPr/>
          </p:nvSpPr>
          <p:spPr>
            <a:xfrm>
              <a:off x="1076362" y="5306537"/>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37" name="TextBox 36">
              <a:extLst>
                <a:ext uri="{FF2B5EF4-FFF2-40B4-BE49-F238E27FC236}">
                  <a16:creationId xmlns:a16="http://schemas.microsoft.com/office/drawing/2014/main" id="{C4516426-3254-39CC-032D-D7ED4C022435}"/>
                </a:ext>
              </a:extLst>
            </p:cNvPr>
            <p:cNvSpPr txBox="1"/>
            <p:nvPr/>
          </p:nvSpPr>
          <p:spPr>
            <a:xfrm>
              <a:off x="1103449" y="5405490"/>
              <a:ext cx="11064342" cy="584775"/>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Das Management kann unternehmensindividuelle Ziele besser </a:t>
              </a:r>
              <a:r>
                <a:rPr lang="de-DE" sz="1600" dirty="0">
                  <a:solidFill>
                    <a:schemeClr val="bg1"/>
                  </a:solidFill>
                  <a:latin typeface="Montserrat Medium"/>
                </a:rPr>
                <a:t>tracken &amp;</a:t>
              </a:r>
              <a:r>
                <a:rPr lang="de-DE" altLang="de-DE" sz="1600" dirty="0">
                  <a:solidFill>
                    <a:schemeClr val="bg1"/>
                  </a:solidFill>
                  <a:latin typeface="Montserrat Medium"/>
                </a:rPr>
                <a:t> kommunizieren und so die Mitarbeiter unterstützen. </a:t>
              </a:r>
              <a:endParaRPr lang="de-DE" sz="1600" dirty="0">
                <a:solidFill>
                  <a:schemeClr val="bg1"/>
                </a:solidFill>
                <a:latin typeface="Montserrat Medium"/>
              </a:endParaRPr>
            </a:p>
          </p:txBody>
        </p:sp>
      </p:grpSp>
      <p:grpSp>
        <p:nvGrpSpPr>
          <p:cNvPr id="38" name="Group 37">
            <a:extLst>
              <a:ext uri="{FF2B5EF4-FFF2-40B4-BE49-F238E27FC236}">
                <a16:creationId xmlns:a16="http://schemas.microsoft.com/office/drawing/2014/main" id="{4AA0E538-B791-FB92-2256-06ADE264656F}"/>
              </a:ext>
            </a:extLst>
          </p:cNvPr>
          <p:cNvGrpSpPr/>
          <p:nvPr/>
        </p:nvGrpSpPr>
        <p:grpSpPr>
          <a:xfrm>
            <a:off x="15572284" y="4248836"/>
            <a:ext cx="12707176" cy="782681"/>
            <a:chOff x="1076362" y="4248836"/>
            <a:chExt cx="12707176" cy="782681"/>
          </a:xfrm>
        </p:grpSpPr>
        <p:sp>
          <p:nvSpPr>
            <p:cNvPr id="39" name="Rounded Rectangle 38">
              <a:extLst>
                <a:ext uri="{FF2B5EF4-FFF2-40B4-BE49-F238E27FC236}">
                  <a16:creationId xmlns:a16="http://schemas.microsoft.com/office/drawing/2014/main" id="{DB95D52F-14EA-0F49-3527-75184C877404}"/>
                </a:ext>
              </a:extLst>
            </p:cNvPr>
            <p:cNvSpPr/>
            <p:nvPr/>
          </p:nvSpPr>
          <p:spPr>
            <a:xfrm>
              <a:off x="1076362" y="4248836"/>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40" name="TextBox 39">
              <a:extLst>
                <a:ext uri="{FF2B5EF4-FFF2-40B4-BE49-F238E27FC236}">
                  <a16:creationId xmlns:a16="http://schemas.microsoft.com/office/drawing/2014/main" id="{6AC5935D-98A6-306C-6F55-F116634875D2}"/>
                </a:ext>
              </a:extLst>
            </p:cNvPr>
            <p:cNvSpPr txBox="1"/>
            <p:nvPr/>
          </p:nvSpPr>
          <p:spPr>
            <a:xfrm>
              <a:off x="1173929" y="4471333"/>
              <a:ext cx="11017729"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Ergebniskontrolle von überall aus abrufbar in Form von E</a:t>
              </a:r>
              <a:r>
                <a:rPr lang="de-DE" sz="1600" dirty="0">
                  <a:solidFill>
                    <a:schemeClr val="bg1"/>
                  </a:solidFill>
                  <a:latin typeface="Montserrat Medium"/>
                </a:rPr>
                <a:t>inzelberichten und Grafiken.</a:t>
              </a:r>
              <a:endParaRPr lang="de-DE" altLang="de-DE" sz="1600" dirty="0">
                <a:solidFill>
                  <a:schemeClr val="bg1"/>
                </a:solidFill>
                <a:latin typeface="Montserrat Medium"/>
              </a:endParaRPr>
            </a:p>
          </p:txBody>
        </p:sp>
      </p:grpSp>
      <p:sp>
        <p:nvSpPr>
          <p:cNvPr id="41" name="Textplatzhalter 2">
            <a:extLst>
              <a:ext uri="{FF2B5EF4-FFF2-40B4-BE49-F238E27FC236}">
                <a16:creationId xmlns:a16="http://schemas.microsoft.com/office/drawing/2014/main" id="{00E8C989-2FCF-05A7-8097-5EC788EEB5F8}"/>
              </a:ext>
            </a:extLst>
          </p:cNvPr>
          <p:cNvSpPr txBox="1">
            <a:spLocks/>
          </p:cNvSpPr>
          <p:nvPr/>
        </p:nvSpPr>
        <p:spPr>
          <a:xfrm>
            <a:off x="13378270" y="1995040"/>
            <a:ext cx="11419964" cy="822263"/>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0"/>
              </a:spcBef>
              <a:buNone/>
            </a:pPr>
            <a:r>
              <a:rPr lang="de-DE" altLang="de-DE" sz="1800" b="1" dirty="0">
                <a:solidFill>
                  <a:schemeClr val="bg1"/>
                </a:solidFill>
                <a:latin typeface="Montserrat Medium"/>
                <a:cs typeface="FUTURA MEDIUM"/>
              </a:rPr>
              <a:t>MCL Cockpit: unterstützt </a:t>
            </a:r>
            <a:r>
              <a:rPr lang="de-DE" altLang="de-DE" sz="1800" b="1" dirty="0">
                <a:solidFill>
                  <a:srgbClr val="E27702"/>
                </a:solidFill>
                <a:latin typeface="Montserrat Medium"/>
                <a:cs typeface="FUTURA MEDIUM"/>
              </a:rPr>
              <a:t>das Vertriebsmanagement </a:t>
            </a:r>
            <a:r>
              <a:rPr lang="de-DE" altLang="de-DE" sz="1800" b="1" dirty="0">
                <a:solidFill>
                  <a:schemeClr val="bg1"/>
                </a:solidFill>
                <a:latin typeface="Montserrat Medium"/>
                <a:cs typeface="FUTURA MEDIUM"/>
              </a:rPr>
              <a:t>dabei Filialen, Regionen &amp; Unternehmen besser zu steuern</a:t>
            </a:r>
          </a:p>
        </p:txBody>
      </p:sp>
    </p:spTree>
    <p:extLst>
      <p:ext uri="{BB962C8B-B14F-4D97-AF65-F5344CB8AC3E}">
        <p14:creationId xmlns:p14="http://schemas.microsoft.com/office/powerpoint/2010/main" val="50672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67EB46-F69C-38BE-ADD3-51AB20417AC7}"/>
              </a:ext>
            </a:extLst>
          </p:cNvPr>
          <p:cNvSpPr/>
          <p:nvPr/>
        </p:nvSpPr>
        <p:spPr>
          <a:xfrm>
            <a:off x="0" y="1859749"/>
            <a:ext cx="12192000" cy="4998250"/>
          </a:xfrm>
          <a:prstGeom prst="rect">
            <a:avLst/>
          </a:prstGeom>
          <a:solidFill>
            <a:srgbClr val="03586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18</a:t>
            </a:fld>
            <a:endParaRPr lang="de-DE" b="1">
              <a:solidFill>
                <a:srgbClr val="E27702"/>
              </a:solidFill>
            </a:endParaRPr>
          </a:p>
        </p:txBody>
      </p:sp>
      <p:sp>
        <p:nvSpPr>
          <p:cNvPr id="8" name="Textfeld 7"/>
          <p:cNvSpPr txBox="1"/>
          <p:nvPr/>
        </p:nvSpPr>
        <p:spPr>
          <a:xfrm>
            <a:off x="1293198" y="772658"/>
            <a:ext cx="9230414" cy="461665"/>
          </a:xfrm>
          <a:prstGeom prst="rect">
            <a:avLst/>
          </a:prstGeom>
          <a:noFill/>
        </p:spPr>
        <p:txBody>
          <a:bodyPr wrap="square" lIns="91440" tIns="45720" rIns="91440" bIns="45720" rtlCol="0" anchor="t">
            <a:spAutoFit/>
          </a:bodyPr>
          <a:lstStyle/>
          <a:p>
            <a:r>
              <a:rPr lang="en-US" sz="2400" b="1" dirty="0" err="1">
                <a:solidFill>
                  <a:srgbClr val="03586E"/>
                </a:solidFill>
                <a:latin typeface="Montserrat Medium" panose="00000600000000000000" pitchFamily="2" charset="0"/>
                <a:ea typeface="Roboto"/>
                <a:cs typeface="Futura" panose="020B0602020204020303" pitchFamily="34" charset="-79"/>
              </a:rPr>
              <a:t>Digitalisierung</a:t>
            </a:r>
            <a:r>
              <a:rPr lang="en-US" sz="2400" b="1" dirty="0">
                <a:solidFill>
                  <a:srgbClr val="03586E"/>
                </a:solidFill>
                <a:latin typeface="Montserrat Medium" panose="00000600000000000000" pitchFamily="2" charset="0"/>
                <a:ea typeface="Roboto"/>
                <a:cs typeface="Futura" panose="020B0602020204020303" pitchFamily="34" charset="-79"/>
              </a:rPr>
              <a:t> des </a:t>
            </a:r>
            <a:r>
              <a:rPr lang="en-US" sz="2400" b="1" dirty="0" err="1">
                <a:solidFill>
                  <a:srgbClr val="03586E"/>
                </a:solidFill>
                <a:latin typeface="Montserrat Medium" panose="00000600000000000000" pitchFamily="2" charset="0"/>
                <a:ea typeface="Roboto"/>
                <a:cs typeface="Futura" panose="020B0602020204020303" pitchFamily="34" charset="-79"/>
              </a:rPr>
              <a:t>Vertriebsmanagement</a:t>
            </a:r>
            <a:endParaRPr lang="en-US" sz="2400" b="1" dirty="0">
              <a:solidFill>
                <a:srgbClr val="03586E"/>
              </a:solidFill>
              <a:latin typeface="Montserrat Medium" panose="00000600000000000000" pitchFamily="2" charset="0"/>
              <a:cs typeface="Futura" panose="020B0602020204020303" pitchFamily="34" charset="-79"/>
            </a:endParaRPr>
          </a:p>
        </p:txBody>
      </p:sp>
      <p:sp>
        <p:nvSpPr>
          <p:cNvPr id="9" name="Textplatzhalter 2"/>
          <p:cNvSpPr txBox="1">
            <a:spLocks/>
          </p:cNvSpPr>
          <p:nvPr/>
        </p:nvSpPr>
        <p:spPr>
          <a:xfrm>
            <a:off x="764936" y="1995040"/>
            <a:ext cx="11419964" cy="822263"/>
          </a:xfrm>
          <a:prstGeom prst="rect">
            <a:avLst/>
          </a:prstGeom>
        </p:spPr>
        <p:txBody>
          <a:bodyPr lIns="91440" tIns="45720" rIns="91440" bIns="4572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spcBef>
                <a:spcPts val="0"/>
              </a:spcBef>
              <a:buNone/>
            </a:pPr>
            <a:r>
              <a:rPr lang="de-DE" altLang="de-DE" sz="1800" b="1" dirty="0">
                <a:solidFill>
                  <a:schemeClr val="bg1"/>
                </a:solidFill>
                <a:latin typeface="Montserrat Medium"/>
                <a:cs typeface="FUTURA MEDIUM"/>
              </a:rPr>
              <a:t>MCL Cockpit: unterstützt </a:t>
            </a:r>
            <a:r>
              <a:rPr lang="de-DE" altLang="de-DE" sz="1800" b="1" dirty="0">
                <a:solidFill>
                  <a:srgbClr val="E27702"/>
                </a:solidFill>
                <a:latin typeface="Montserrat Medium"/>
                <a:cs typeface="FUTURA MEDIUM"/>
              </a:rPr>
              <a:t>das Vertriebsmanagement </a:t>
            </a:r>
            <a:r>
              <a:rPr lang="de-DE" altLang="de-DE" sz="1800" b="1" dirty="0">
                <a:solidFill>
                  <a:schemeClr val="bg1"/>
                </a:solidFill>
                <a:latin typeface="Montserrat Medium"/>
                <a:cs typeface="FUTURA MEDIUM"/>
              </a:rPr>
              <a:t>dabei Filialen, Regionen &amp; Unternehmen besser zu steuern</a:t>
            </a:r>
          </a:p>
        </p:txBody>
      </p:sp>
      <p:cxnSp>
        <p:nvCxnSpPr>
          <p:cNvPr id="16" name="Google Shape;142;p19">
            <a:extLst>
              <a:ext uri="{FF2B5EF4-FFF2-40B4-BE49-F238E27FC236}">
                <a16:creationId xmlns:a16="http://schemas.microsoft.com/office/drawing/2014/main" id="{F125A23D-FB08-1669-5534-73FFE7F0FA06}"/>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grpSp>
        <p:nvGrpSpPr>
          <p:cNvPr id="5" name="Group 4">
            <a:extLst>
              <a:ext uri="{FF2B5EF4-FFF2-40B4-BE49-F238E27FC236}">
                <a16:creationId xmlns:a16="http://schemas.microsoft.com/office/drawing/2014/main" id="{90CD2804-0B51-13F9-98D2-8D212665A6DF}"/>
              </a:ext>
            </a:extLst>
          </p:cNvPr>
          <p:cNvGrpSpPr/>
          <p:nvPr/>
        </p:nvGrpSpPr>
        <p:grpSpPr>
          <a:xfrm>
            <a:off x="1103657" y="3191134"/>
            <a:ext cx="12707176" cy="782681"/>
            <a:chOff x="1103657" y="3191134"/>
            <a:chExt cx="12707176" cy="782681"/>
          </a:xfrm>
        </p:grpSpPr>
        <p:sp>
          <p:nvSpPr>
            <p:cNvPr id="11" name="Rounded Rectangle 10">
              <a:extLst>
                <a:ext uri="{FF2B5EF4-FFF2-40B4-BE49-F238E27FC236}">
                  <a16:creationId xmlns:a16="http://schemas.microsoft.com/office/drawing/2014/main" id="{BAF3351F-18F7-3A0E-B6A9-B904101AB239}"/>
                </a:ext>
              </a:extLst>
            </p:cNvPr>
            <p:cNvSpPr/>
            <p:nvPr/>
          </p:nvSpPr>
          <p:spPr>
            <a:xfrm>
              <a:off x="1103657" y="3191134"/>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12" name="TextBox 11">
              <a:extLst>
                <a:ext uri="{FF2B5EF4-FFF2-40B4-BE49-F238E27FC236}">
                  <a16:creationId xmlns:a16="http://schemas.microsoft.com/office/drawing/2014/main" id="{7FBBE06A-3CB4-F76A-DE3E-8859BE3D4BD3}"/>
                </a:ext>
              </a:extLst>
            </p:cNvPr>
            <p:cNvSpPr txBox="1"/>
            <p:nvPr/>
          </p:nvSpPr>
          <p:spPr>
            <a:xfrm>
              <a:off x="1192048" y="3290087"/>
              <a:ext cx="10982972" cy="584775"/>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Zentrale Rundschreiben &amp; Sammelinformationen </a:t>
              </a:r>
              <a:r>
                <a:rPr lang="de-DE" sz="1600" dirty="0">
                  <a:solidFill>
                    <a:schemeClr val="bg1"/>
                  </a:solidFill>
                  <a:latin typeface="Montserrat Medium"/>
                </a:rPr>
                <a:t>werden </a:t>
              </a:r>
              <a:r>
                <a:rPr lang="de-DE" altLang="de-DE" sz="1600" dirty="0">
                  <a:solidFill>
                    <a:schemeClr val="bg1"/>
                  </a:solidFill>
                  <a:latin typeface="Montserrat Medium"/>
                </a:rPr>
                <a:t>im MCL Cockpit erstellt und an unter-schiedliche Vertriebsregionen versendet. </a:t>
              </a:r>
            </a:p>
          </p:txBody>
        </p:sp>
      </p:grpSp>
      <p:grpSp>
        <p:nvGrpSpPr>
          <p:cNvPr id="14" name="Group 13">
            <a:extLst>
              <a:ext uri="{FF2B5EF4-FFF2-40B4-BE49-F238E27FC236}">
                <a16:creationId xmlns:a16="http://schemas.microsoft.com/office/drawing/2014/main" id="{DCCBF966-BEEA-4F0C-9D9F-DCAFD7B71004}"/>
              </a:ext>
            </a:extLst>
          </p:cNvPr>
          <p:cNvGrpSpPr/>
          <p:nvPr/>
        </p:nvGrpSpPr>
        <p:grpSpPr>
          <a:xfrm>
            <a:off x="1076362" y="5306537"/>
            <a:ext cx="12707176" cy="782681"/>
            <a:chOff x="1076362" y="5306537"/>
            <a:chExt cx="12707176" cy="782681"/>
          </a:xfrm>
        </p:grpSpPr>
        <p:sp>
          <p:nvSpPr>
            <p:cNvPr id="23" name="Rounded Rectangle 22">
              <a:extLst>
                <a:ext uri="{FF2B5EF4-FFF2-40B4-BE49-F238E27FC236}">
                  <a16:creationId xmlns:a16="http://schemas.microsoft.com/office/drawing/2014/main" id="{75781B63-E798-FF59-D085-B314B4FF0936}"/>
                </a:ext>
              </a:extLst>
            </p:cNvPr>
            <p:cNvSpPr/>
            <p:nvPr/>
          </p:nvSpPr>
          <p:spPr>
            <a:xfrm>
              <a:off x="1076362" y="5306537"/>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25" name="TextBox 24">
              <a:extLst>
                <a:ext uri="{FF2B5EF4-FFF2-40B4-BE49-F238E27FC236}">
                  <a16:creationId xmlns:a16="http://schemas.microsoft.com/office/drawing/2014/main" id="{8FA1F2C9-DDE7-C5E3-CF75-E16A005BCFD0}"/>
                </a:ext>
              </a:extLst>
            </p:cNvPr>
            <p:cNvSpPr txBox="1"/>
            <p:nvPr/>
          </p:nvSpPr>
          <p:spPr>
            <a:xfrm>
              <a:off x="1103449" y="5405490"/>
              <a:ext cx="11064342" cy="584775"/>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Das Management kann unternehmensindividuelle Ziele besser </a:t>
              </a:r>
              <a:r>
                <a:rPr lang="de-DE" sz="1600" dirty="0">
                  <a:solidFill>
                    <a:schemeClr val="bg1"/>
                  </a:solidFill>
                  <a:latin typeface="Montserrat Medium"/>
                </a:rPr>
                <a:t>tracken &amp;</a:t>
              </a:r>
              <a:r>
                <a:rPr lang="de-DE" altLang="de-DE" sz="1600" dirty="0">
                  <a:solidFill>
                    <a:schemeClr val="bg1"/>
                  </a:solidFill>
                  <a:latin typeface="Montserrat Medium"/>
                </a:rPr>
                <a:t> kommunizieren und so die Mitarbeiter unterstützen. </a:t>
              </a:r>
              <a:endParaRPr lang="de-DE" sz="1600" dirty="0">
                <a:solidFill>
                  <a:schemeClr val="bg1"/>
                </a:solidFill>
                <a:latin typeface="Montserrat Medium"/>
              </a:endParaRPr>
            </a:p>
          </p:txBody>
        </p:sp>
      </p:grpSp>
      <p:grpSp>
        <p:nvGrpSpPr>
          <p:cNvPr id="4" name="Group 3">
            <a:extLst>
              <a:ext uri="{FF2B5EF4-FFF2-40B4-BE49-F238E27FC236}">
                <a16:creationId xmlns:a16="http://schemas.microsoft.com/office/drawing/2014/main" id="{A3F64D25-EC9C-4DC9-3F27-815D4DD47285}"/>
              </a:ext>
            </a:extLst>
          </p:cNvPr>
          <p:cNvGrpSpPr/>
          <p:nvPr/>
        </p:nvGrpSpPr>
        <p:grpSpPr>
          <a:xfrm>
            <a:off x="1076362" y="4248836"/>
            <a:ext cx="12707176" cy="782681"/>
            <a:chOff x="1076362" y="4248836"/>
            <a:chExt cx="12707176" cy="782681"/>
          </a:xfrm>
        </p:grpSpPr>
        <p:sp>
          <p:nvSpPr>
            <p:cNvPr id="19" name="Rounded Rectangle 18">
              <a:extLst>
                <a:ext uri="{FF2B5EF4-FFF2-40B4-BE49-F238E27FC236}">
                  <a16:creationId xmlns:a16="http://schemas.microsoft.com/office/drawing/2014/main" id="{29590AEC-9B7E-0239-8149-16DEFC2603A0}"/>
                </a:ext>
              </a:extLst>
            </p:cNvPr>
            <p:cNvSpPr/>
            <p:nvPr/>
          </p:nvSpPr>
          <p:spPr>
            <a:xfrm>
              <a:off x="1076362" y="4248836"/>
              <a:ext cx="12707176" cy="782681"/>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de-DE" altLang="de-DE" sz="1800" dirty="0">
                <a:solidFill>
                  <a:schemeClr val="bg1"/>
                </a:solidFill>
                <a:latin typeface="Montserrat Medium" pitchFamily="2" charset="77"/>
              </a:endParaRPr>
            </a:p>
          </p:txBody>
        </p:sp>
        <p:sp>
          <p:nvSpPr>
            <p:cNvPr id="10" name="TextBox 9">
              <a:extLst>
                <a:ext uri="{FF2B5EF4-FFF2-40B4-BE49-F238E27FC236}">
                  <a16:creationId xmlns:a16="http://schemas.microsoft.com/office/drawing/2014/main" id="{2AE64039-282A-9B39-AC4E-1D3BDF5C03E4}"/>
                </a:ext>
              </a:extLst>
            </p:cNvPr>
            <p:cNvSpPr txBox="1"/>
            <p:nvPr/>
          </p:nvSpPr>
          <p:spPr>
            <a:xfrm>
              <a:off x="1173929" y="4471333"/>
              <a:ext cx="11017729" cy="338554"/>
            </a:xfrm>
            <a:prstGeom prst="rect">
              <a:avLst/>
            </a:prstGeom>
            <a:noFill/>
          </p:spPr>
          <p:txBody>
            <a:bodyPr wrap="square" lIns="91440" tIns="45720" rIns="91440" bIns="45720" rtlCol="0" anchor="t">
              <a:spAutoFit/>
            </a:bodyPr>
            <a:lstStyle/>
            <a:p>
              <a:r>
                <a:rPr lang="de-DE" altLang="de-DE" sz="1600" dirty="0">
                  <a:solidFill>
                    <a:schemeClr val="bg1"/>
                  </a:solidFill>
                  <a:latin typeface="Montserrat Medium"/>
                </a:rPr>
                <a:t>Ergebniskontrolle von überall aus abrufbar in Form von E</a:t>
              </a:r>
              <a:r>
                <a:rPr lang="de-DE" sz="1600" dirty="0">
                  <a:solidFill>
                    <a:schemeClr val="bg1"/>
                  </a:solidFill>
                  <a:latin typeface="Montserrat Medium"/>
                </a:rPr>
                <a:t>inzelberichten und Grafiken.</a:t>
              </a:r>
              <a:endParaRPr lang="de-DE" altLang="de-DE" sz="1600" dirty="0">
                <a:solidFill>
                  <a:schemeClr val="bg1"/>
                </a:solidFill>
                <a:latin typeface="Montserrat Medium"/>
              </a:endParaRPr>
            </a:p>
          </p:txBody>
        </p:sp>
      </p:grpSp>
      <p:grpSp>
        <p:nvGrpSpPr>
          <p:cNvPr id="6" name="Group 5">
            <a:extLst>
              <a:ext uri="{FF2B5EF4-FFF2-40B4-BE49-F238E27FC236}">
                <a16:creationId xmlns:a16="http://schemas.microsoft.com/office/drawing/2014/main" id="{2F0988D7-7E03-A6D5-10DC-BDD9542D7D50}"/>
              </a:ext>
            </a:extLst>
          </p:cNvPr>
          <p:cNvGrpSpPr/>
          <p:nvPr/>
        </p:nvGrpSpPr>
        <p:grpSpPr>
          <a:xfrm>
            <a:off x="2926847" y="-5352774"/>
            <a:ext cx="6339413" cy="4606293"/>
            <a:chOff x="2264239" y="1842762"/>
            <a:chExt cx="6876126" cy="4606293"/>
          </a:xfrm>
        </p:grpSpPr>
        <p:pic>
          <p:nvPicPr>
            <p:cNvPr id="7" name="Grafik 5">
              <a:extLst>
                <a:ext uri="{FF2B5EF4-FFF2-40B4-BE49-F238E27FC236}">
                  <a16:creationId xmlns:a16="http://schemas.microsoft.com/office/drawing/2014/main" id="{E1893203-0009-6962-5E74-8CC75E5BD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4239" y="1842762"/>
              <a:ext cx="6876126" cy="4606293"/>
            </a:xfrm>
            <a:prstGeom prst="rect">
              <a:avLst/>
            </a:prstGeom>
          </p:spPr>
        </p:pic>
        <p:pic>
          <p:nvPicPr>
            <p:cNvPr id="13" name="Grafik 8">
              <a:extLst>
                <a:ext uri="{FF2B5EF4-FFF2-40B4-BE49-F238E27FC236}">
                  <a16:creationId xmlns:a16="http://schemas.microsoft.com/office/drawing/2014/main" id="{3D28E1FD-2953-7BF8-74F5-07210BBF62C3}"/>
                </a:ext>
              </a:extLst>
            </p:cNvPr>
            <p:cNvPicPr>
              <a:picLocks noChangeAspect="1"/>
            </p:cNvPicPr>
            <p:nvPr/>
          </p:nvPicPr>
          <p:blipFill>
            <a:blip r:embed="rId3"/>
            <a:stretch>
              <a:fillRect/>
            </a:stretch>
          </p:blipFill>
          <p:spPr>
            <a:xfrm>
              <a:off x="2453998" y="2069842"/>
              <a:ext cx="6459250" cy="3430585"/>
            </a:xfrm>
            <a:prstGeom prst="roundRect">
              <a:avLst>
                <a:gd name="adj" fmla="val 0"/>
              </a:avLst>
            </a:prstGeom>
            <a:solidFill>
              <a:srgbClr val="FFFFFF">
                <a:shade val="85000"/>
              </a:srgbClr>
            </a:solidFill>
            <a:ln w="19050">
              <a:noFill/>
            </a:ln>
            <a:effectLst/>
          </p:spPr>
        </p:pic>
      </p:grpSp>
      <p:grpSp>
        <p:nvGrpSpPr>
          <p:cNvPr id="38" name="Group 37">
            <a:extLst>
              <a:ext uri="{FF2B5EF4-FFF2-40B4-BE49-F238E27FC236}">
                <a16:creationId xmlns:a16="http://schemas.microsoft.com/office/drawing/2014/main" id="{CF8BA2BF-2026-F53D-13B2-FB1CDCFD5CE6}"/>
              </a:ext>
            </a:extLst>
          </p:cNvPr>
          <p:cNvGrpSpPr/>
          <p:nvPr/>
        </p:nvGrpSpPr>
        <p:grpSpPr>
          <a:xfrm>
            <a:off x="-10836936" y="2492983"/>
            <a:ext cx="10328984" cy="914400"/>
            <a:chOff x="915787" y="2492983"/>
            <a:chExt cx="10328984" cy="914400"/>
          </a:xfrm>
        </p:grpSpPr>
        <p:grpSp>
          <p:nvGrpSpPr>
            <p:cNvPr id="39" name="Google Shape;5122;p44">
              <a:extLst>
                <a:ext uri="{FF2B5EF4-FFF2-40B4-BE49-F238E27FC236}">
                  <a16:creationId xmlns:a16="http://schemas.microsoft.com/office/drawing/2014/main" id="{87CD8412-7143-C40C-5E10-B0A2F35890B1}"/>
                </a:ext>
              </a:extLst>
            </p:cNvPr>
            <p:cNvGrpSpPr/>
            <p:nvPr/>
          </p:nvGrpSpPr>
          <p:grpSpPr>
            <a:xfrm>
              <a:off x="915787" y="2566562"/>
              <a:ext cx="10328984" cy="804610"/>
              <a:chOff x="389150" y="1206294"/>
              <a:chExt cx="5859834" cy="481955"/>
            </a:xfrm>
            <a:scene3d>
              <a:camera prst="orthographicFront">
                <a:rot lat="0" lon="0" rev="0"/>
              </a:camera>
              <a:lightRig rig="contrasting" dir="t">
                <a:rot lat="0" lon="0" rev="1500000"/>
              </a:lightRig>
            </a:scene3d>
          </p:grpSpPr>
          <p:sp>
            <p:nvSpPr>
              <p:cNvPr id="44" name="Google Shape;5123;p44">
                <a:extLst>
                  <a:ext uri="{FF2B5EF4-FFF2-40B4-BE49-F238E27FC236}">
                    <a16:creationId xmlns:a16="http://schemas.microsoft.com/office/drawing/2014/main" id="{DFEFF0ED-5336-E1F9-8899-0032D4981D70}"/>
                  </a:ext>
                </a:extLst>
              </p:cNvPr>
              <p:cNvSpPr/>
              <p:nvPr/>
            </p:nvSpPr>
            <p:spPr>
              <a:xfrm>
                <a:off x="4739507" y="1206294"/>
                <a:ext cx="1509477" cy="481274"/>
              </a:xfrm>
              <a:custGeom>
                <a:avLst/>
                <a:gdLst/>
                <a:ahLst/>
                <a:cxnLst/>
                <a:rect l="l" t="t" r="r" b="b"/>
                <a:pathLst>
                  <a:path w="19910" h="6348" extrusionOk="0">
                    <a:moveTo>
                      <a:pt x="1" y="0"/>
                    </a:moveTo>
                    <a:lnTo>
                      <a:pt x="1384" y="3174"/>
                    </a:lnTo>
                    <a:lnTo>
                      <a:pt x="1" y="6347"/>
                    </a:lnTo>
                    <a:lnTo>
                      <a:pt x="18527" y="6347"/>
                    </a:lnTo>
                    <a:lnTo>
                      <a:pt x="19910" y="3174"/>
                    </a:lnTo>
                    <a:lnTo>
                      <a:pt x="18527" y="0"/>
                    </a:lnTo>
                    <a:close/>
                  </a:path>
                </a:pathLst>
              </a:custGeom>
              <a:solidFill>
                <a:srgbClr val="40D3F7"/>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45" name="Google Shape;5124;p44">
                <a:extLst>
                  <a:ext uri="{FF2B5EF4-FFF2-40B4-BE49-F238E27FC236}">
                    <a16:creationId xmlns:a16="http://schemas.microsoft.com/office/drawing/2014/main" id="{AECDA8BE-BC7B-8080-F442-F3A74334B6EC}"/>
                  </a:ext>
                </a:extLst>
              </p:cNvPr>
              <p:cNvSpPr/>
              <p:nvPr/>
            </p:nvSpPr>
            <p:spPr>
              <a:xfrm>
                <a:off x="3298938" y="1206975"/>
                <a:ext cx="1509477" cy="481274"/>
              </a:xfrm>
              <a:custGeom>
                <a:avLst/>
                <a:gdLst/>
                <a:ahLst/>
                <a:cxnLst/>
                <a:rect l="l" t="t" r="r" b="b"/>
                <a:pathLst>
                  <a:path w="19910" h="6348" extrusionOk="0">
                    <a:moveTo>
                      <a:pt x="0" y="0"/>
                    </a:moveTo>
                    <a:lnTo>
                      <a:pt x="1384" y="3174"/>
                    </a:lnTo>
                    <a:lnTo>
                      <a:pt x="0" y="6347"/>
                    </a:lnTo>
                    <a:lnTo>
                      <a:pt x="18526" y="6347"/>
                    </a:lnTo>
                    <a:lnTo>
                      <a:pt x="19909" y="3174"/>
                    </a:lnTo>
                    <a:lnTo>
                      <a:pt x="18526" y="0"/>
                    </a:lnTo>
                    <a:close/>
                  </a:path>
                </a:pathLst>
              </a:custGeom>
              <a:solidFill>
                <a:schemeClr val="accent1">
                  <a:lumMod val="75000"/>
                </a:schemeClr>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46" name="Google Shape;5125;p44">
                <a:extLst>
                  <a:ext uri="{FF2B5EF4-FFF2-40B4-BE49-F238E27FC236}">
                    <a16:creationId xmlns:a16="http://schemas.microsoft.com/office/drawing/2014/main" id="{C5108DF8-C1D3-6236-57AB-72454137768A}"/>
                  </a:ext>
                </a:extLst>
              </p:cNvPr>
              <p:cNvSpPr/>
              <p:nvPr/>
            </p:nvSpPr>
            <p:spPr>
              <a:xfrm>
                <a:off x="1862547" y="1206294"/>
                <a:ext cx="1509477" cy="481274"/>
              </a:xfrm>
              <a:custGeom>
                <a:avLst/>
                <a:gdLst/>
                <a:ahLst/>
                <a:cxnLst/>
                <a:rect l="l" t="t" r="r" b="b"/>
                <a:pathLst>
                  <a:path w="19910" h="6348" extrusionOk="0">
                    <a:moveTo>
                      <a:pt x="1" y="0"/>
                    </a:moveTo>
                    <a:lnTo>
                      <a:pt x="1384" y="3174"/>
                    </a:lnTo>
                    <a:lnTo>
                      <a:pt x="1" y="6347"/>
                    </a:lnTo>
                    <a:lnTo>
                      <a:pt x="18526" y="6347"/>
                    </a:lnTo>
                    <a:lnTo>
                      <a:pt x="19910" y="3174"/>
                    </a:lnTo>
                    <a:lnTo>
                      <a:pt x="18526" y="0"/>
                    </a:lnTo>
                    <a:close/>
                  </a:path>
                </a:pathLst>
              </a:custGeom>
              <a:solidFill>
                <a:schemeClr val="accent1">
                  <a:lumMod val="50000"/>
                </a:schemeClr>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47" name="Google Shape;5126;p44">
                <a:extLst>
                  <a:ext uri="{FF2B5EF4-FFF2-40B4-BE49-F238E27FC236}">
                    <a16:creationId xmlns:a16="http://schemas.microsoft.com/office/drawing/2014/main" id="{2CC0473C-11C8-AC56-891B-F0550F14EEBF}"/>
                  </a:ext>
                </a:extLst>
              </p:cNvPr>
              <p:cNvSpPr/>
              <p:nvPr/>
            </p:nvSpPr>
            <p:spPr>
              <a:xfrm>
                <a:off x="389150" y="1206975"/>
                <a:ext cx="1542305" cy="481274"/>
              </a:xfrm>
              <a:custGeom>
                <a:avLst/>
                <a:gdLst/>
                <a:ahLst/>
                <a:cxnLst/>
                <a:rect l="l" t="t" r="r" b="b"/>
                <a:pathLst>
                  <a:path w="20343" h="6348" extrusionOk="0">
                    <a:moveTo>
                      <a:pt x="0" y="0"/>
                    </a:moveTo>
                    <a:lnTo>
                      <a:pt x="0" y="6347"/>
                    </a:lnTo>
                    <a:lnTo>
                      <a:pt x="18933" y="6347"/>
                    </a:lnTo>
                    <a:lnTo>
                      <a:pt x="20343" y="3174"/>
                    </a:lnTo>
                    <a:lnTo>
                      <a:pt x="18933" y="0"/>
                    </a:lnTo>
                    <a:close/>
                  </a:path>
                </a:pathLst>
              </a:custGeom>
              <a:solidFill>
                <a:srgbClr val="03586E"/>
              </a:solidFill>
              <a:ln>
                <a:noFill/>
              </a:ln>
              <a:effectLst/>
              <a:sp3d prstMaterial="metal"/>
            </p:spPr>
            <p:txBody>
              <a:bodyPr spcFirstLastPara="1" wrap="square" lIns="121900" tIns="121900" rIns="121900" bIns="121900" anchor="ctr" anchorCtr="0">
                <a:noAutofit/>
              </a:bodyPr>
              <a:lstStyle/>
              <a:p>
                <a:pPr>
                  <a:buSzPts val="1400"/>
                </a:pPr>
                <a:endParaRPr sz="1867" dirty="0"/>
              </a:p>
            </p:txBody>
          </p:sp>
        </p:grpSp>
        <p:pic>
          <p:nvPicPr>
            <p:cNvPr id="40" name="Graphic 39" descr="Tablet with solid fill">
              <a:extLst>
                <a:ext uri="{FF2B5EF4-FFF2-40B4-BE49-F238E27FC236}">
                  <a16:creationId xmlns:a16="http://schemas.microsoft.com/office/drawing/2014/main" id="{CD3430FC-12AC-DB22-7A98-6F2740C08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2971" y="2492983"/>
              <a:ext cx="914400" cy="914400"/>
            </a:xfrm>
            <a:prstGeom prst="rect">
              <a:avLst/>
            </a:prstGeom>
          </p:spPr>
        </p:pic>
        <p:pic>
          <p:nvPicPr>
            <p:cNvPr id="41" name="Graphic 40" descr="Euro with solid fill">
              <a:extLst>
                <a:ext uri="{FF2B5EF4-FFF2-40B4-BE49-F238E27FC236}">
                  <a16:creationId xmlns:a16="http://schemas.microsoft.com/office/drawing/2014/main" id="{8BF82A15-3601-E1BB-2D55-AF13700364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82289" y="2704821"/>
              <a:ext cx="591802" cy="552868"/>
            </a:xfrm>
            <a:prstGeom prst="rect">
              <a:avLst/>
            </a:prstGeom>
          </p:spPr>
        </p:pic>
        <p:pic>
          <p:nvPicPr>
            <p:cNvPr id="42" name="Graphic 41" descr="Download with solid fill">
              <a:extLst>
                <a:ext uri="{FF2B5EF4-FFF2-40B4-BE49-F238E27FC236}">
                  <a16:creationId xmlns:a16="http://schemas.microsoft.com/office/drawing/2014/main" id="{6684F453-28F8-B250-21DD-85B80111EA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15268" y="2615828"/>
              <a:ext cx="714167" cy="703043"/>
            </a:xfrm>
            <a:prstGeom prst="rect">
              <a:avLst/>
            </a:prstGeom>
          </p:spPr>
        </p:pic>
        <p:pic>
          <p:nvPicPr>
            <p:cNvPr id="43" name="Graphic 42" descr="Social network outline">
              <a:extLst>
                <a:ext uri="{FF2B5EF4-FFF2-40B4-BE49-F238E27FC236}">
                  <a16:creationId xmlns:a16="http://schemas.microsoft.com/office/drawing/2014/main" id="{7D47480E-CB2A-31EE-E209-39DD15A0DF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30888" y="2613991"/>
              <a:ext cx="708992" cy="708992"/>
            </a:xfrm>
            <a:prstGeom prst="rect">
              <a:avLst/>
            </a:prstGeom>
          </p:spPr>
        </p:pic>
      </p:grpSp>
      <p:sp>
        <p:nvSpPr>
          <p:cNvPr id="48" name="Google Shape;5129;p44">
            <a:extLst>
              <a:ext uri="{FF2B5EF4-FFF2-40B4-BE49-F238E27FC236}">
                <a16:creationId xmlns:a16="http://schemas.microsoft.com/office/drawing/2014/main" id="{4CF4082B-6940-D8AF-85B1-30B5C5902DDE}"/>
              </a:ext>
            </a:extLst>
          </p:cNvPr>
          <p:cNvSpPr txBox="1">
            <a:spLocks/>
          </p:cNvSpPr>
          <p:nvPr/>
        </p:nvSpPr>
        <p:spPr>
          <a:xfrm>
            <a:off x="847448" y="11609896"/>
            <a:ext cx="2510850" cy="1321697"/>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spcAft>
                <a:spcPts val="600"/>
              </a:spcAft>
              <a:buNone/>
            </a:pPr>
            <a:r>
              <a:rPr lang="de-DE" altLang="de-DE" sz="1400" b="1" dirty="0">
                <a:solidFill>
                  <a:srgbClr val="E27702"/>
                </a:solidFill>
                <a:latin typeface="Montserrat Medium"/>
              </a:rPr>
              <a:t>Kostenlose </a:t>
            </a:r>
            <a:r>
              <a:rPr lang="de-DE" altLang="de-DE" sz="1400" b="1" dirty="0">
                <a:solidFill>
                  <a:srgbClr val="3B3838"/>
                </a:solidFill>
                <a:latin typeface="Montserrat Medium"/>
              </a:rPr>
              <a:t>Testphase – inkl. konfigurierter Tablets bei Bedarf</a:t>
            </a:r>
            <a:endParaRPr lang="en-US" sz="1400" b="1" dirty="0">
              <a:latin typeface="Montserrat Medium"/>
            </a:endParaRPr>
          </a:p>
        </p:txBody>
      </p:sp>
      <p:sp>
        <p:nvSpPr>
          <p:cNvPr id="49" name="Google Shape;5134;p44">
            <a:extLst>
              <a:ext uri="{FF2B5EF4-FFF2-40B4-BE49-F238E27FC236}">
                <a16:creationId xmlns:a16="http://schemas.microsoft.com/office/drawing/2014/main" id="{F3A21D2C-F0D0-EE02-2C36-5B1FD4BB1965}"/>
              </a:ext>
            </a:extLst>
          </p:cNvPr>
          <p:cNvSpPr txBox="1">
            <a:spLocks/>
          </p:cNvSpPr>
          <p:nvPr/>
        </p:nvSpPr>
        <p:spPr>
          <a:xfrm>
            <a:off x="3365512" y="10378290"/>
            <a:ext cx="2621588" cy="1535811"/>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buNone/>
            </a:pPr>
            <a:r>
              <a:rPr lang="de-DE" sz="1400" b="1" dirty="0">
                <a:solidFill>
                  <a:schemeClr val="bg2">
                    <a:lumMod val="25000"/>
                  </a:schemeClr>
                </a:solidFill>
                <a:latin typeface="Montserrat Medium"/>
              </a:rPr>
              <a:t>MCL App </a:t>
            </a:r>
            <a:r>
              <a:rPr lang="de-DE" sz="1400" b="1" dirty="0">
                <a:solidFill>
                  <a:srgbClr val="E27702"/>
                </a:solidFill>
                <a:latin typeface="Montserrat Medium"/>
              </a:rPr>
              <a:t>kostenlos </a:t>
            </a:r>
            <a:r>
              <a:rPr lang="de-DE" sz="1400" b="1" dirty="0">
                <a:solidFill>
                  <a:schemeClr val="bg2">
                    <a:lumMod val="25000"/>
                  </a:schemeClr>
                </a:solidFill>
                <a:latin typeface="Montserrat Medium"/>
              </a:rPr>
              <a:t>im App Store / Google </a:t>
            </a:r>
            <a:r>
              <a:rPr lang="de-DE" sz="1400" b="1" dirty="0" err="1">
                <a:solidFill>
                  <a:schemeClr val="bg2">
                    <a:lumMod val="25000"/>
                  </a:schemeClr>
                </a:solidFill>
                <a:latin typeface="Montserrat Medium"/>
              </a:rPr>
              <a:t>PlayStore</a:t>
            </a:r>
            <a:r>
              <a:rPr lang="de-DE" sz="1400" b="1" dirty="0">
                <a:solidFill>
                  <a:schemeClr val="bg2">
                    <a:lumMod val="25000"/>
                  </a:schemeClr>
                </a:solidFill>
                <a:latin typeface="Montserrat Medium"/>
              </a:rPr>
              <a:t> herunterladen </a:t>
            </a:r>
          </a:p>
        </p:txBody>
      </p:sp>
      <p:sp>
        <p:nvSpPr>
          <p:cNvPr id="50" name="Google Shape;5135;p44">
            <a:extLst>
              <a:ext uri="{FF2B5EF4-FFF2-40B4-BE49-F238E27FC236}">
                <a16:creationId xmlns:a16="http://schemas.microsoft.com/office/drawing/2014/main" id="{0A404BF0-EF3E-CD4F-A244-0190C972EAB0}"/>
              </a:ext>
            </a:extLst>
          </p:cNvPr>
          <p:cNvSpPr txBox="1">
            <a:spLocks/>
          </p:cNvSpPr>
          <p:nvPr/>
        </p:nvSpPr>
        <p:spPr>
          <a:xfrm>
            <a:off x="6039172" y="8657029"/>
            <a:ext cx="2492285" cy="1730870"/>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spcAft>
                <a:spcPts val="600"/>
              </a:spcAft>
              <a:buNone/>
            </a:pPr>
            <a:r>
              <a:rPr lang="de-DE" altLang="de-DE" sz="1400" b="1" dirty="0">
                <a:solidFill>
                  <a:schemeClr val="bg2">
                    <a:lumMod val="25000"/>
                  </a:schemeClr>
                </a:solidFill>
                <a:latin typeface="Montserrat Medium"/>
              </a:rPr>
              <a:t>Zugang zu unseren </a:t>
            </a:r>
            <a:r>
              <a:rPr lang="de-DE" altLang="de-DE" sz="1400" b="1" dirty="0">
                <a:solidFill>
                  <a:srgbClr val="E27702"/>
                </a:solidFill>
                <a:latin typeface="Montserrat Medium"/>
              </a:rPr>
              <a:t>"</a:t>
            </a:r>
            <a:r>
              <a:rPr lang="de-DE" altLang="de-DE" sz="1400" b="1" dirty="0" err="1">
                <a:solidFill>
                  <a:srgbClr val="E27702"/>
                </a:solidFill>
                <a:latin typeface="Montserrat Medium"/>
              </a:rPr>
              <a:t>best</a:t>
            </a:r>
            <a:r>
              <a:rPr lang="de-DE" altLang="de-DE" sz="1400" b="1" dirty="0">
                <a:solidFill>
                  <a:srgbClr val="E27702"/>
                </a:solidFill>
                <a:latin typeface="Montserrat Medium"/>
              </a:rPr>
              <a:t> </a:t>
            </a:r>
            <a:r>
              <a:rPr lang="de-DE" altLang="de-DE" sz="1400" b="1" dirty="0" err="1">
                <a:solidFill>
                  <a:srgbClr val="E27702"/>
                </a:solidFill>
                <a:latin typeface="Montserrat Medium"/>
              </a:rPr>
              <a:t>practice</a:t>
            </a:r>
            <a:r>
              <a:rPr lang="de-DE" altLang="de-DE" sz="1400" b="1" dirty="0">
                <a:solidFill>
                  <a:srgbClr val="E27702"/>
                </a:solidFill>
                <a:latin typeface="Montserrat Medium"/>
              </a:rPr>
              <a:t>"</a:t>
            </a:r>
            <a:r>
              <a:rPr lang="de-DE" altLang="de-DE" sz="1400" b="1" dirty="0">
                <a:solidFill>
                  <a:schemeClr val="bg2">
                    <a:lumMod val="25000"/>
                  </a:schemeClr>
                </a:solidFill>
                <a:latin typeface="Montserrat Medium"/>
              </a:rPr>
              <a:t> Checklisten aus unserem Kunden-verbund</a:t>
            </a:r>
            <a:endParaRPr lang="en-US" sz="1400" b="1" dirty="0">
              <a:solidFill>
                <a:schemeClr val="bg2">
                  <a:lumMod val="25000"/>
                </a:schemeClr>
              </a:solidFill>
              <a:latin typeface="Montserrat Medium"/>
            </a:endParaRPr>
          </a:p>
        </p:txBody>
      </p:sp>
      <p:sp>
        <p:nvSpPr>
          <p:cNvPr id="51" name="Google Shape;5135;p44">
            <a:extLst>
              <a:ext uri="{FF2B5EF4-FFF2-40B4-BE49-F238E27FC236}">
                <a16:creationId xmlns:a16="http://schemas.microsoft.com/office/drawing/2014/main" id="{2A3AEFD8-AD52-CD2F-112E-134363CD4A13}"/>
              </a:ext>
            </a:extLst>
          </p:cNvPr>
          <p:cNvSpPr txBox="1">
            <a:spLocks/>
          </p:cNvSpPr>
          <p:nvPr/>
        </p:nvSpPr>
        <p:spPr>
          <a:xfrm>
            <a:off x="8424423" y="7091683"/>
            <a:ext cx="3758984" cy="3253526"/>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buNone/>
            </a:pPr>
            <a:r>
              <a:rPr lang="de-DE" altLang="de-DE" sz="1400" b="1" dirty="0">
                <a:solidFill>
                  <a:srgbClr val="E27702"/>
                </a:solidFill>
                <a:latin typeface="Montserrat Medium"/>
              </a:rPr>
              <a:t>39,90€</a:t>
            </a:r>
            <a:r>
              <a:rPr lang="de-DE" altLang="de-DE" sz="1400" b="1" dirty="0">
                <a:solidFill>
                  <a:schemeClr val="bg2">
                    <a:lumMod val="25000"/>
                  </a:schemeClr>
                </a:solidFill>
                <a:latin typeface="Montserrat Medium"/>
              </a:rPr>
              <a:t>  </a:t>
            </a:r>
            <a:r>
              <a:rPr lang="de-DE" sz="1400" b="1" dirty="0">
                <a:solidFill>
                  <a:schemeClr val="bg2">
                    <a:lumMod val="25000"/>
                  </a:schemeClr>
                </a:solidFill>
                <a:latin typeface="Montserrat Medium"/>
              </a:rPr>
              <a:t>Ab 1 Markt: </a:t>
            </a:r>
            <a:r>
              <a:rPr lang="de-DE" altLang="de-DE" sz="1400" b="1" dirty="0">
                <a:solidFill>
                  <a:schemeClr val="bg2">
                    <a:lumMod val="25000"/>
                  </a:schemeClr>
                </a:solidFill>
                <a:latin typeface="Montserrat Medium"/>
              </a:rPr>
              <a:t>Markt/Monat</a:t>
            </a:r>
            <a:endParaRPr lang="en-US" sz="1400" dirty="0">
              <a:solidFill>
                <a:schemeClr val="bg2">
                  <a:lumMod val="25000"/>
                </a:schemeClr>
              </a:solidFill>
              <a:latin typeface="Montserrat Medium"/>
            </a:endParaRPr>
          </a:p>
          <a:p>
            <a:pPr marL="800100" indent="-749300">
              <a:lnSpc>
                <a:spcPct val="150000"/>
              </a:lnSpc>
              <a:spcBef>
                <a:spcPts val="0"/>
              </a:spcBef>
              <a:spcAft>
                <a:spcPts val="1200"/>
              </a:spcAft>
              <a:buNone/>
            </a:pPr>
            <a:r>
              <a:rPr lang="de-DE" altLang="de-DE" sz="1400" b="1" dirty="0">
                <a:solidFill>
                  <a:srgbClr val="E27702"/>
                </a:solidFill>
                <a:latin typeface="Montserrat Medium"/>
              </a:rPr>
              <a:t>29,90€</a:t>
            </a:r>
            <a:r>
              <a:rPr lang="de-DE" altLang="de-DE" sz="1400" b="1" dirty="0">
                <a:solidFill>
                  <a:schemeClr val="bg2">
                    <a:lumMod val="25000"/>
                  </a:schemeClr>
                </a:solidFill>
                <a:latin typeface="Montserrat Medium"/>
              </a:rPr>
              <a:t>  Ab 3 Märkten: Markt/Monat</a:t>
            </a:r>
            <a:endParaRPr lang="de-DE" dirty="0">
              <a:solidFill>
                <a:schemeClr val="bg2">
                  <a:lumMod val="25000"/>
                </a:schemeClr>
              </a:solidFill>
            </a:endParaRP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Ohne Nutzerbegrenzung, inkl. Updates </a:t>
            </a: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Implementierung </a:t>
            </a:r>
            <a:r>
              <a:rPr lang="de-DE" altLang="de-DE" sz="1400" dirty="0">
                <a:solidFill>
                  <a:srgbClr val="E27702"/>
                </a:solidFill>
                <a:latin typeface="Montserrat ExtraBold"/>
              </a:rPr>
              <a:t>500€</a:t>
            </a: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Keine weiteren versteckten Kosten</a:t>
            </a:r>
          </a:p>
        </p:txBody>
      </p:sp>
    </p:spTree>
    <p:extLst>
      <p:ext uri="{BB962C8B-B14F-4D97-AF65-F5344CB8AC3E}">
        <p14:creationId xmlns:p14="http://schemas.microsoft.com/office/powerpoint/2010/main" val="3155215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smtClean="0">
                <a:solidFill>
                  <a:srgbClr val="E27702"/>
                </a:solidFill>
              </a:rPr>
              <a:t>19</a:t>
            </a:fld>
            <a:endParaRPr lang="de-DE" b="1">
              <a:solidFill>
                <a:srgbClr val="E27702"/>
              </a:solidFill>
            </a:endParaRPr>
          </a:p>
        </p:txBody>
      </p:sp>
      <p:sp>
        <p:nvSpPr>
          <p:cNvPr id="7" name="Google Shape;5129;p44"/>
          <p:cNvSpPr txBox="1">
            <a:spLocks/>
          </p:cNvSpPr>
          <p:nvPr/>
        </p:nvSpPr>
        <p:spPr>
          <a:xfrm>
            <a:off x="847448" y="3622350"/>
            <a:ext cx="2510850" cy="1321697"/>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spcAft>
                <a:spcPts val="600"/>
              </a:spcAft>
              <a:buNone/>
            </a:pPr>
            <a:r>
              <a:rPr lang="de-DE" altLang="de-DE" sz="1400" b="1" dirty="0">
                <a:solidFill>
                  <a:srgbClr val="E27702"/>
                </a:solidFill>
                <a:latin typeface="Montserrat Medium"/>
              </a:rPr>
              <a:t>Kostenlose </a:t>
            </a:r>
            <a:r>
              <a:rPr lang="de-DE" altLang="de-DE" sz="1400" b="1" dirty="0">
                <a:solidFill>
                  <a:srgbClr val="3B3838"/>
                </a:solidFill>
                <a:latin typeface="Montserrat Medium"/>
              </a:rPr>
              <a:t>Testphase – inkl. konfigurierter Tablets bei Bedarf</a:t>
            </a:r>
            <a:endParaRPr lang="en-US" sz="1400" b="1" dirty="0">
              <a:latin typeface="Montserrat Medium"/>
            </a:endParaRPr>
          </a:p>
        </p:txBody>
      </p:sp>
      <p:sp>
        <p:nvSpPr>
          <p:cNvPr id="8" name="Google Shape;5134;p44"/>
          <p:cNvSpPr txBox="1">
            <a:spLocks/>
          </p:cNvSpPr>
          <p:nvPr/>
        </p:nvSpPr>
        <p:spPr>
          <a:xfrm>
            <a:off x="3365512" y="3627871"/>
            <a:ext cx="2621588" cy="1535811"/>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buNone/>
            </a:pPr>
            <a:r>
              <a:rPr lang="de-DE" sz="1400" b="1" dirty="0">
                <a:solidFill>
                  <a:schemeClr val="bg2">
                    <a:lumMod val="25000"/>
                  </a:schemeClr>
                </a:solidFill>
                <a:latin typeface="Montserrat Medium"/>
              </a:rPr>
              <a:t>MCL App </a:t>
            </a:r>
            <a:r>
              <a:rPr lang="de-DE" sz="1400" b="1" dirty="0">
                <a:solidFill>
                  <a:srgbClr val="E27702"/>
                </a:solidFill>
                <a:latin typeface="Montserrat Medium"/>
              </a:rPr>
              <a:t>kostenlos </a:t>
            </a:r>
            <a:r>
              <a:rPr lang="de-DE" sz="1400" b="1" dirty="0">
                <a:solidFill>
                  <a:schemeClr val="bg2">
                    <a:lumMod val="25000"/>
                  </a:schemeClr>
                </a:solidFill>
                <a:latin typeface="Montserrat Medium"/>
              </a:rPr>
              <a:t>im App Store / Google </a:t>
            </a:r>
            <a:r>
              <a:rPr lang="de-DE" sz="1400" b="1" err="1">
                <a:solidFill>
                  <a:schemeClr val="bg2">
                    <a:lumMod val="25000"/>
                  </a:schemeClr>
                </a:solidFill>
                <a:latin typeface="Montserrat Medium"/>
              </a:rPr>
              <a:t>PlayStore</a:t>
            </a:r>
            <a:r>
              <a:rPr lang="de-DE" sz="1400" b="1" dirty="0">
                <a:solidFill>
                  <a:schemeClr val="bg2">
                    <a:lumMod val="25000"/>
                  </a:schemeClr>
                </a:solidFill>
                <a:latin typeface="Montserrat Medium"/>
              </a:rPr>
              <a:t> herunterladen </a:t>
            </a:r>
          </a:p>
        </p:txBody>
      </p:sp>
      <p:sp>
        <p:nvSpPr>
          <p:cNvPr id="9" name="Google Shape;5135;p44"/>
          <p:cNvSpPr txBox="1">
            <a:spLocks/>
          </p:cNvSpPr>
          <p:nvPr/>
        </p:nvSpPr>
        <p:spPr>
          <a:xfrm>
            <a:off x="6039172" y="3627832"/>
            <a:ext cx="2492285" cy="1730870"/>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spcAft>
                <a:spcPts val="600"/>
              </a:spcAft>
              <a:buNone/>
            </a:pPr>
            <a:r>
              <a:rPr lang="de-DE" altLang="de-DE" sz="1400" b="1" dirty="0">
                <a:solidFill>
                  <a:schemeClr val="bg2">
                    <a:lumMod val="25000"/>
                  </a:schemeClr>
                </a:solidFill>
                <a:latin typeface="Montserrat Medium"/>
              </a:rPr>
              <a:t>Zugang zu unseren </a:t>
            </a:r>
            <a:r>
              <a:rPr lang="de-DE" altLang="de-DE" sz="1400" b="1" dirty="0">
                <a:solidFill>
                  <a:srgbClr val="E27702"/>
                </a:solidFill>
                <a:latin typeface="Montserrat Medium"/>
              </a:rPr>
              <a:t>"</a:t>
            </a:r>
            <a:r>
              <a:rPr lang="de-DE" altLang="de-DE" sz="1400" b="1" dirty="0" err="1">
                <a:solidFill>
                  <a:srgbClr val="E27702"/>
                </a:solidFill>
                <a:latin typeface="Montserrat Medium"/>
              </a:rPr>
              <a:t>best</a:t>
            </a:r>
            <a:r>
              <a:rPr lang="de-DE" altLang="de-DE" sz="1400" b="1" dirty="0">
                <a:solidFill>
                  <a:srgbClr val="E27702"/>
                </a:solidFill>
                <a:latin typeface="Montserrat Medium"/>
              </a:rPr>
              <a:t> </a:t>
            </a:r>
            <a:r>
              <a:rPr lang="de-DE" altLang="de-DE" sz="1400" b="1" dirty="0" err="1">
                <a:solidFill>
                  <a:srgbClr val="E27702"/>
                </a:solidFill>
                <a:latin typeface="Montserrat Medium"/>
              </a:rPr>
              <a:t>practice</a:t>
            </a:r>
            <a:r>
              <a:rPr lang="de-DE" altLang="de-DE" sz="1400" b="1" dirty="0">
                <a:solidFill>
                  <a:srgbClr val="E27702"/>
                </a:solidFill>
                <a:latin typeface="Montserrat Medium"/>
              </a:rPr>
              <a:t>"</a:t>
            </a:r>
            <a:r>
              <a:rPr lang="de-DE" altLang="de-DE" sz="1400" b="1" dirty="0">
                <a:solidFill>
                  <a:schemeClr val="bg2">
                    <a:lumMod val="25000"/>
                  </a:schemeClr>
                </a:solidFill>
                <a:latin typeface="Montserrat Medium"/>
              </a:rPr>
              <a:t> Checklisten aus unserem Kunden-verbund</a:t>
            </a:r>
            <a:endParaRPr lang="en-US" sz="1400" b="1" dirty="0">
              <a:solidFill>
                <a:schemeClr val="bg2">
                  <a:lumMod val="25000"/>
                </a:schemeClr>
              </a:solidFill>
              <a:latin typeface="Montserrat Medium"/>
            </a:endParaRPr>
          </a:p>
        </p:txBody>
      </p:sp>
      <p:sp>
        <p:nvSpPr>
          <p:cNvPr id="18" name="Google Shape;5135;p44">
            <a:extLst>
              <a:ext uri="{FF2B5EF4-FFF2-40B4-BE49-F238E27FC236}">
                <a16:creationId xmlns:a16="http://schemas.microsoft.com/office/drawing/2014/main" id="{8895D1EA-9F2B-3815-8831-2F5ECEC9DB8D}"/>
              </a:ext>
            </a:extLst>
          </p:cNvPr>
          <p:cNvSpPr txBox="1">
            <a:spLocks/>
          </p:cNvSpPr>
          <p:nvPr/>
        </p:nvSpPr>
        <p:spPr>
          <a:xfrm>
            <a:off x="8424423" y="3622343"/>
            <a:ext cx="3758984" cy="3253526"/>
          </a:xfrm>
          <a:prstGeom prst="rect">
            <a:avLst/>
          </a:prstGeom>
          <a:noFill/>
          <a:ln>
            <a:noFill/>
          </a:ln>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800" indent="0">
              <a:lnSpc>
                <a:spcPct val="150000"/>
              </a:lnSpc>
              <a:spcBef>
                <a:spcPts val="0"/>
              </a:spcBef>
              <a:buNone/>
            </a:pPr>
            <a:r>
              <a:rPr lang="de-DE" altLang="de-DE" sz="1400" b="1" dirty="0">
                <a:solidFill>
                  <a:srgbClr val="E27702"/>
                </a:solidFill>
                <a:latin typeface="Montserrat Medium"/>
              </a:rPr>
              <a:t>39,90€</a:t>
            </a:r>
            <a:r>
              <a:rPr lang="de-DE" altLang="de-DE" sz="1400" b="1" dirty="0">
                <a:solidFill>
                  <a:schemeClr val="bg2">
                    <a:lumMod val="25000"/>
                  </a:schemeClr>
                </a:solidFill>
                <a:latin typeface="Montserrat Medium"/>
              </a:rPr>
              <a:t>  </a:t>
            </a:r>
            <a:r>
              <a:rPr lang="de-DE" sz="1400" b="1" dirty="0">
                <a:solidFill>
                  <a:schemeClr val="bg2">
                    <a:lumMod val="25000"/>
                  </a:schemeClr>
                </a:solidFill>
                <a:latin typeface="Montserrat Medium"/>
              </a:rPr>
              <a:t>Ab 1 Markt: </a:t>
            </a:r>
            <a:r>
              <a:rPr lang="de-DE" altLang="de-DE" sz="1400" b="1" dirty="0">
                <a:solidFill>
                  <a:schemeClr val="bg2">
                    <a:lumMod val="25000"/>
                  </a:schemeClr>
                </a:solidFill>
                <a:latin typeface="Montserrat Medium"/>
              </a:rPr>
              <a:t>Markt/Monat</a:t>
            </a:r>
            <a:endParaRPr lang="en-US" sz="1400" dirty="0">
              <a:solidFill>
                <a:schemeClr val="bg2">
                  <a:lumMod val="25000"/>
                </a:schemeClr>
              </a:solidFill>
              <a:latin typeface="Montserrat Medium"/>
            </a:endParaRPr>
          </a:p>
          <a:p>
            <a:pPr marL="800100" indent="-749300">
              <a:lnSpc>
                <a:spcPct val="150000"/>
              </a:lnSpc>
              <a:spcBef>
                <a:spcPts val="0"/>
              </a:spcBef>
              <a:spcAft>
                <a:spcPts val="1200"/>
              </a:spcAft>
              <a:buNone/>
            </a:pPr>
            <a:r>
              <a:rPr lang="de-DE" altLang="de-DE" sz="1400" b="1" dirty="0">
                <a:solidFill>
                  <a:srgbClr val="E27702"/>
                </a:solidFill>
                <a:latin typeface="Montserrat Medium"/>
              </a:rPr>
              <a:t>29,90€</a:t>
            </a:r>
            <a:r>
              <a:rPr lang="de-DE" altLang="de-DE" sz="1400" b="1" dirty="0">
                <a:solidFill>
                  <a:schemeClr val="bg2">
                    <a:lumMod val="25000"/>
                  </a:schemeClr>
                </a:solidFill>
                <a:latin typeface="Montserrat Medium"/>
              </a:rPr>
              <a:t>  Ab 3 Märkten: Markt/Monat</a:t>
            </a:r>
            <a:endParaRPr lang="de-DE" dirty="0">
              <a:solidFill>
                <a:schemeClr val="bg2">
                  <a:lumMod val="25000"/>
                </a:schemeClr>
              </a:solidFill>
            </a:endParaRP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Ohne Nutzerbegrenzung, inkl. Updates </a:t>
            </a: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Implementierung </a:t>
            </a:r>
            <a:r>
              <a:rPr lang="de-DE" altLang="de-DE" sz="1400" dirty="0">
                <a:solidFill>
                  <a:srgbClr val="E27702"/>
                </a:solidFill>
                <a:latin typeface="Montserrat ExtraBold"/>
              </a:rPr>
              <a:t>500€</a:t>
            </a:r>
          </a:p>
          <a:p>
            <a:pPr indent="-177800">
              <a:lnSpc>
                <a:spcPct val="150000"/>
              </a:lnSpc>
              <a:spcBef>
                <a:spcPts val="0"/>
              </a:spcBef>
              <a:buFont typeface="Calibri" panose="020B0604020202020204" pitchFamily="34" charset="0"/>
              <a:buChar char="-"/>
            </a:pPr>
            <a:r>
              <a:rPr lang="de-DE" altLang="de-DE" sz="1400" dirty="0">
                <a:solidFill>
                  <a:schemeClr val="bg2">
                    <a:lumMod val="25000"/>
                  </a:schemeClr>
                </a:solidFill>
                <a:latin typeface="Montserrat"/>
              </a:rPr>
              <a:t>Keine weiteren versteckten Kosten</a:t>
            </a:r>
          </a:p>
        </p:txBody>
      </p:sp>
      <p:grpSp>
        <p:nvGrpSpPr>
          <p:cNvPr id="10" name="Group 9">
            <a:extLst>
              <a:ext uri="{FF2B5EF4-FFF2-40B4-BE49-F238E27FC236}">
                <a16:creationId xmlns:a16="http://schemas.microsoft.com/office/drawing/2014/main" id="{7D240086-68FB-7B0E-BE54-8E4A62314A97}"/>
              </a:ext>
            </a:extLst>
          </p:cNvPr>
          <p:cNvGrpSpPr/>
          <p:nvPr/>
        </p:nvGrpSpPr>
        <p:grpSpPr>
          <a:xfrm>
            <a:off x="915787" y="2492983"/>
            <a:ext cx="10328984" cy="914400"/>
            <a:chOff x="915787" y="2492983"/>
            <a:chExt cx="10328984" cy="914400"/>
          </a:xfrm>
        </p:grpSpPr>
        <p:grpSp>
          <p:nvGrpSpPr>
            <p:cNvPr id="13" name="Google Shape;5122;p44"/>
            <p:cNvGrpSpPr/>
            <p:nvPr/>
          </p:nvGrpSpPr>
          <p:grpSpPr>
            <a:xfrm>
              <a:off x="915787" y="2566562"/>
              <a:ext cx="10328984" cy="804610"/>
              <a:chOff x="389150" y="1206294"/>
              <a:chExt cx="5859834" cy="481955"/>
            </a:xfrm>
            <a:scene3d>
              <a:camera prst="orthographicFront">
                <a:rot lat="0" lon="0" rev="0"/>
              </a:camera>
              <a:lightRig rig="contrasting" dir="t">
                <a:rot lat="0" lon="0" rev="1500000"/>
              </a:lightRig>
            </a:scene3d>
          </p:grpSpPr>
          <p:sp>
            <p:nvSpPr>
              <p:cNvPr id="14" name="Google Shape;5123;p44"/>
              <p:cNvSpPr/>
              <p:nvPr/>
            </p:nvSpPr>
            <p:spPr>
              <a:xfrm>
                <a:off x="4739507" y="1206294"/>
                <a:ext cx="1509477" cy="481274"/>
              </a:xfrm>
              <a:custGeom>
                <a:avLst/>
                <a:gdLst/>
                <a:ahLst/>
                <a:cxnLst/>
                <a:rect l="l" t="t" r="r" b="b"/>
                <a:pathLst>
                  <a:path w="19910" h="6348" extrusionOk="0">
                    <a:moveTo>
                      <a:pt x="1" y="0"/>
                    </a:moveTo>
                    <a:lnTo>
                      <a:pt x="1384" y="3174"/>
                    </a:lnTo>
                    <a:lnTo>
                      <a:pt x="1" y="6347"/>
                    </a:lnTo>
                    <a:lnTo>
                      <a:pt x="18527" y="6347"/>
                    </a:lnTo>
                    <a:lnTo>
                      <a:pt x="19910" y="3174"/>
                    </a:lnTo>
                    <a:lnTo>
                      <a:pt x="18527" y="0"/>
                    </a:lnTo>
                    <a:close/>
                  </a:path>
                </a:pathLst>
              </a:custGeom>
              <a:solidFill>
                <a:srgbClr val="40D3F7"/>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15" name="Google Shape;5124;p44"/>
              <p:cNvSpPr/>
              <p:nvPr/>
            </p:nvSpPr>
            <p:spPr>
              <a:xfrm>
                <a:off x="3298938" y="1206975"/>
                <a:ext cx="1509477" cy="481274"/>
              </a:xfrm>
              <a:custGeom>
                <a:avLst/>
                <a:gdLst/>
                <a:ahLst/>
                <a:cxnLst/>
                <a:rect l="l" t="t" r="r" b="b"/>
                <a:pathLst>
                  <a:path w="19910" h="6348" extrusionOk="0">
                    <a:moveTo>
                      <a:pt x="0" y="0"/>
                    </a:moveTo>
                    <a:lnTo>
                      <a:pt x="1384" y="3174"/>
                    </a:lnTo>
                    <a:lnTo>
                      <a:pt x="0" y="6347"/>
                    </a:lnTo>
                    <a:lnTo>
                      <a:pt x="18526" y="6347"/>
                    </a:lnTo>
                    <a:lnTo>
                      <a:pt x="19909" y="3174"/>
                    </a:lnTo>
                    <a:lnTo>
                      <a:pt x="18526" y="0"/>
                    </a:lnTo>
                    <a:close/>
                  </a:path>
                </a:pathLst>
              </a:custGeom>
              <a:solidFill>
                <a:schemeClr val="accent1">
                  <a:lumMod val="75000"/>
                </a:schemeClr>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16" name="Google Shape;5125;p44"/>
              <p:cNvSpPr/>
              <p:nvPr/>
            </p:nvSpPr>
            <p:spPr>
              <a:xfrm>
                <a:off x="1862547" y="1206294"/>
                <a:ext cx="1509477" cy="481274"/>
              </a:xfrm>
              <a:custGeom>
                <a:avLst/>
                <a:gdLst/>
                <a:ahLst/>
                <a:cxnLst/>
                <a:rect l="l" t="t" r="r" b="b"/>
                <a:pathLst>
                  <a:path w="19910" h="6348" extrusionOk="0">
                    <a:moveTo>
                      <a:pt x="1" y="0"/>
                    </a:moveTo>
                    <a:lnTo>
                      <a:pt x="1384" y="3174"/>
                    </a:lnTo>
                    <a:lnTo>
                      <a:pt x="1" y="6347"/>
                    </a:lnTo>
                    <a:lnTo>
                      <a:pt x="18526" y="6347"/>
                    </a:lnTo>
                    <a:lnTo>
                      <a:pt x="19910" y="3174"/>
                    </a:lnTo>
                    <a:lnTo>
                      <a:pt x="18526" y="0"/>
                    </a:lnTo>
                    <a:close/>
                  </a:path>
                </a:pathLst>
              </a:custGeom>
              <a:solidFill>
                <a:schemeClr val="accent1">
                  <a:lumMod val="50000"/>
                </a:schemeClr>
              </a:solidFill>
              <a:ln>
                <a:noFill/>
              </a:ln>
              <a:effectLst/>
              <a:sp3d prstMaterial="metal"/>
            </p:spPr>
            <p:txBody>
              <a:bodyPr spcFirstLastPara="1" wrap="square" lIns="121900" tIns="121900" rIns="121900" bIns="121900" anchor="ctr" anchorCtr="0">
                <a:noAutofit/>
              </a:bodyPr>
              <a:lstStyle/>
              <a:p>
                <a:pPr>
                  <a:buSzPts val="1400"/>
                </a:pPr>
                <a:endParaRPr sz="1867"/>
              </a:p>
            </p:txBody>
          </p:sp>
          <p:sp>
            <p:nvSpPr>
              <p:cNvPr id="17" name="Google Shape;5126;p44"/>
              <p:cNvSpPr/>
              <p:nvPr/>
            </p:nvSpPr>
            <p:spPr>
              <a:xfrm>
                <a:off x="389150" y="1206975"/>
                <a:ext cx="1542305" cy="481274"/>
              </a:xfrm>
              <a:custGeom>
                <a:avLst/>
                <a:gdLst/>
                <a:ahLst/>
                <a:cxnLst/>
                <a:rect l="l" t="t" r="r" b="b"/>
                <a:pathLst>
                  <a:path w="20343" h="6348" extrusionOk="0">
                    <a:moveTo>
                      <a:pt x="0" y="0"/>
                    </a:moveTo>
                    <a:lnTo>
                      <a:pt x="0" y="6347"/>
                    </a:lnTo>
                    <a:lnTo>
                      <a:pt x="18933" y="6347"/>
                    </a:lnTo>
                    <a:lnTo>
                      <a:pt x="20343" y="3174"/>
                    </a:lnTo>
                    <a:lnTo>
                      <a:pt x="18933" y="0"/>
                    </a:lnTo>
                    <a:close/>
                  </a:path>
                </a:pathLst>
              </a:custGeom>
              <a:solidFill>
                <a:srgbClr val="03586E"/>
              </a:solidFill>
              <a:ln>
                <a:noFill/>
              </a:ln>
              <a:effectLst/>
              <a:sp3d prstMaterial="metal"/>
            </p:spPr>
            <p:txBody>
              <a:bodyPr spcFirstLastPara="1" wrap="square" lIns="121900" tIns="121900" rIns="121900" bIns="121900" anchor="ctr" anchorCtr="0">
                <a:noAutofit/>
              </a:bodyPr>
              <a:lstStyle/>
              <a:p>
                <a:pPr>
                  <a:buSzPts val="1400"/>
                </a:pPr>
                <a:endParaRPr sz="1867" dirty="0"/>
              </a:p>
            </p:txBody>
          </p:sp>
        </p:grpSp>
        <p:pic>
          <p:nvPicPr>
            <p:cNvPr id="3" name="Graphic 2" descr="Tablet with solid fill">
              <a:extLst>
                <a:ext uri="{FF2B5EF4-FFF2-40B4-BE49-F238E27FC236}">
                  <a16:creationId xmlns:a16="http://schemas.microsoft.com/office/drawing/2014/main" id="{D02BC0F1-0B2A-14B6-1992-6763E5BA69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12971" y="2492983"/>
              <a:ext cx="914400" cy="914400"/>
            </a:xfrm>
            <a:prstGeom prst="rect">
              <a:avLst/>
            </a:prstGeom>
          </p:spPr>
        </p:pic>
        <p:pic>
          <p:nvPicPr>
            <p:cNvPr id="12" name="Graphic 11" descr="Euro with solid fill">
              <a:extLst>
                <a:ext uri="{FF2B5EF4-FFF2-40B4-BE49-F238E27FC236}">
                  <a16:creationId xmlns:a16="http://schemas.microsoft.com/office/drawing/2014/main" id="{FDDC4950-F5CD-AE35-9139-0C86E0B7E9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82289" y="2704821"/>
              <a:ext cx="591802" cy="552868"/>
            </a:xfrm>
            <a:prstGeom prst="rect">
              <a:avLst/>
            </a:prstGeom>
          </p:spPr>
        </p:pic>
        <p:pic>
          <p:nvPicPr>
            <p:cNvPr id="19" name="Graphic 18" descr="Download with solid fill">
              <a:extLst>
                <a:ext uri="{FF2B5EF4-FFF2-40B4-BE49-F238E27FC236}">
                  <a16:creationId xmlns:a16="http://schemas.microsoft.com/office/drawing/2014/main" id="{4A9B5B78-2925-B9AF-8B34-A13E9F9732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15268" y="2615828"/>
              <a:ext cx="714167" cy="703043"/>
            </a:xfrm>
            <a:prstGeom prst="rect">
              <a:avLst/>
            </a:prstGeom>
          </p:spPr>
        </p:pic>
        <p:pic>
          <p:nvPicPr>
            <p:cNvPr id="21" name="Graphic 20" descr="Social network outline">
              <a:extLst>
                <a:ext uri="{FF2B5EF4-FFF2-40B4-BE49-F238E27FC236}">
                  <a16:creationId xmlns:a16="http://schemas.microsoft.com/office/drawing/2014/main" id="{D612821D-AF0A-6AE7-A442-CA645D50294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30888" y="2613991"/>
              <a:ext cx="708992" cy="708992"/>
            </a:xfrm>
            <a:prstGeom prst="rect">
              <a:avLst/>
            </a:prstGeom>
          </p:spPr>
        </p:pic>
      </p:grpSp>
      <p:grpSp>
        <p:nvGrpSpPr>
          <p:cNvPr id="4" name="Group 3">
            <a:extLst>
              <a:ext uri="{FF2B5EF4-FFF2-40B4-BE49-F238E27FC236}">
                <a16:creationId xmlns:a16="http://schemas.microsoft.com/office/drawing/2014/main" id="{99F2149C-5B06-14D7-027E-FD5399308160}"/>
              </a:ext>
            </a:extLst>
          </p:cNvPr>
          <p:cNvGrpSpPr/>
          <p:nvPr/>
        </p:nvGrpSpPr>
        <p:grpSpPr>
          <a:xfrm>
            <a:off x="761822" y="621891"/>
            <a:ext cx="5524617" cy="763200"/>
            <a:chOff x="761822" y="621891"/>
            <a:chExt cx="5524617" cy="763200"/>
          </a:xfrm>
        </p:grpSpPr>
        <p:sp>
          <p:nvSpPr>
            <p:cNvPr id="5" name="TextBox 4">
              <a:extLst>
                <a:ext uri="{FF2B5EF4-FFF2-40B4-BE49-F238E27FC236}">
                  <a16:creationId xmlns:a16="http://schemas.microsoft.com/office/drawing/2014/main" id="{5CBEE818-9DE6-FDE9-5D73-AF278704C517}"/>
                </a:ext>
              </a:extLst>
            </p:cNvPr>
            <p:cNvSpPr txBox="1"/>
            <p:nvPr/>
          </p:nvSpPr>
          <p:spPr>
            <a:xfrm>
              <a:off x="1028601" y="760166"/>
              <a:ext cx="5257838" cy="523220"/>
            </a:xfrm>
            <a:prstGeom prst="rect">
              <a:avLst/>
            </a:prstGeom>
            <a:noFill/>
          </p:spPr>
          <p:txBody>
            <a:bodyPr wrap="square" rtlCol="0" anchor="ctr">
              <a:spAutoFit/>
            </a:bodyPr>
            <a:lstStyle/>
            <a:p>
              <a:r>
                <a:rPr lang="en-US" sz="2800" b="1" dirty="0">
                  <a:solidFill>
                    <a:srgbClr val="03586E"/>
                  </a:solidFill>
                  <a:latin typeface="Montserrat Medium" panose="00000600000000000000" pitchFamily="2" charset="0"/>
                  <a:ea typeface="Roboto"/>
                  <a:cs typeface="Futura" panose="020B0602020204020303" pitchFamily="34" charset="-79"/>
                </a:rPr>
                <a:t>Wie </a:t>
              </a:r>
              <a:r>
                <a:rPr lang="en-US" sz="2800" b="1" dirty="0" err="1">
                  <a:solidFill>
                    <a:srgbClr val="03586E"/>
                  </a:solidFill>
                  <a:latin typeface="Montserrat Medium" panose="00000600000000000000" pitchFamily="2" charset="0"/>
                  <a:ea typeface="Roboto"/>
                  <a:cs typeface="Futura" panose="020B0602020204020303" pitchFamily="34" charset="-79"/>
                </a:rPr>
                <a:t>geht</a:t>
              </a:r>
              <a:r>
                <a:rPr lang="en-US" sz="2800" b="1" dirty="0">
                  <a:solidFill>
                    <a:srgbClr val="03586E"/>
                  </a:solidFill>
                  <a:latin typeface="Montserrat Medium" panose="00000600000000000000" pitchFamily="2" charset="0"/>
                  <a:ea typeface="Roboto"/>
                  <a:cs typeface="Futura" panose="020B0602020204020303" pitchFamily="34" charset="-79"/>
                </a:rPr>
                <a:t> es </a:t>
              </a:r>
              <a:r>
                <a:rPr lang="en-US" sz="2800" b="1" dirty="0" err="1">
                  <a:solidFill>
                    <a:srgbClr val="03586E"/>
                  </a:solidFill>
                  <a:latin typeface="Montserrat Medium" panose="00000600000000000000" pitchFamily="2" charset="0"/>
                  <a:ea typeface="Roboto"/>
                  <a:cs typeface="Futura" panose="020B0602020204020303" pitchFamily="34" charset="-79"/>
                </a:rPr>
                <a:t>weiter</a:t>
              </a:r>
              <a:r>
                <a:rPr lang="en-US" sz="2800" b="1" dirty="0">
                  <a:solidFill>
                    <a:srgbClr val="03586E"/>
                  </a:solidFill>
                  <a:latin typeface="Montserrat Medium" panose="00000600000000000000" pitchFamily="2" charset="0"/>
                  <a:ea typeface="Roboto"/>
                  <a:cs typeface="Futura" panose="020B0602020204020303" pitchFamily="34" charset="-79"/>
                </a:rPr>
                <a:t>?</a:t>
              </a:r>
              <a:endParaRPr lang="de-DE" sz="2800" b="1" dirty="0">
                <a:solidFill>
                  <a:srgbClr val="03586E"/>
                </a:solidFill>
                <a:latin typeface="Montserrat Medium" panose="00000600000000000000" pitchFamily="2" charset="0"/>
                <a:ea typeface="Roboto"/>
                <a:cs typeface="Futura" panose="020B0602020204020303" pitchFamily="34" charset="-79"/>
              </a:endParaRPr>
            </a:p>
          </p:txBody>
        </p:sp>
        <p:cxnSp>
          <p:nvCxnSpPr>
            <p:cNvPr id="6" name="Google Shape;142;p19">
              <a:extLst>
                <a:ext uri="{FF2B5EF4-FFF2-40B4-BE49-F238E27FC236}">
                  <a16:creationId xmlns:a16="http://schemas.microsoft.com/office/drawing/2014/main" id="{B50C2009-8F41-4FF8-FBCE-EA2F7C1456AA}"/>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grpSp>
    </p:spTree>
    <p:extLst>
      <p:ext uri="{BB962C8B-B14F-4D97-AF65-F5344CB8AC3E}">
        <p14:creationId xmlns:p14="http://schemas.microsoft.com/office/powerpoint/2010/main" val="1857311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AA9171-A168-DCF4-3A9B-AFBD3E8C9B1E}"/>
              </a:ext>
            </a:extLst>
          </p:cNvPr>
          <p:cNvSpPr/>
          <p:nvPr/>
        </p:nvSpPr>
        <p:spPr>
          <a:xfrm>
            <a:off x="1235691" y="-1903"/>
            <a:ext cx="10956310" cy="6859902"/>
          </a:xfrm>
          <a:prstGeom prst="rect">
            <a:avLst/>
          </a:prstGeom>
          <a:gradFill flip="none" rotWithShape="1">
            <a:gsLst>
              <a:gs pos="0">
                <a:schemeClr val="bg1"/>
              </a:gs>
              <a:gs pos="7000">
                <a:schemeClr val="bg1">
                  <a:lumMod val="95000"/>
                </a:schemeClr>
              </a:gs>
              <a:gs pos="65000">
                <a:srgbClr val="48A0B7"/>
              </a:gs>
              <a:gs pos="43000">
                <a:schemeClr val="accent1">
                  <a:lumMod val="100000"/>
                </a:schemeClr>
              </a:gs>
              <a:gs pos="100000">
                <a:srgbClr val="03586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CFE06324-8323-29A9-6599-2C6DF59D2483}"/>
              </a:ext>
            </a:extLst>
          </p:cNvPr>
          <p:cNvSpPr>
            <a:spLocks noGrp="1"/>
          </p:cNvSpPr>
          <p:nvPr>
            <p:ph type="sldNum" sz="quarter" idx="12"/>
          </p:nvPr>
        </p:nvSpPr>
        <p:spPr/>
        <p:txBody>
          <a:bodyPr/>
          <a:lstStyle/>
          <a:p>
            <a:fld id="{A8CC698C-A01C-4AB2-8012-FDE6FF3537BB}" type="slidenum">
              <a:rPr lang="de-DE" b="1" smtClean="0">
                <a:solidFill>
                  <a:srgbClr val="E27702"/>
                </a:solidFill>
              </a:rPr>
              <a:t>2</a:t>
            </a:fld>
            <a:endParaRPr lang="de-DE" b="1" dirty="0">
              <a:solidFill>
                <a:srgbClr val="E27702"/>
              </a:solidFill>
            </a:endParaRPr>
          </a:p>
        </p:txBody>
      </p:sp>
      <p:sp>
        <p:nvSpPr>
          <p:cNvPr id="7" name="Textfeld 7">
            <a:extLst>
              <a:ext uri="{FF2B5EF4-FFF2-40B4-BE49-F238E27FC236}">
                <a16:creationId xmlns:a16="http://schemas.microsoft.com/office/drawing/2014/main" id="{F59531CC-59CC-81FE-1C4C-EC38202E55F8}"/>
              </a:ext>
            </a:extLst>
          </p:cNvPr>
          <p:cNvSpPr txBox="1"/>
          <p:nvPr/>
        </p:nvSpPr>
        <p:spPr>
          <a:xfrm>
            <a:off x="6330308" y="1749115"/>
            <a:ext cx="5269779" cy="4313360"/>
          </a:xfrm>
          <a:prstGeom prst="rect">
            <a:avLst/>
          </a:prstGeom>
          <a:noFill/>
        </p:spPr>
        <p:txBody>
          <a:bodyPr wrap="square" lIns="91440" tIns="45720" rIns="91440" bIns="45720" rtlCol="0" anchor="t">
            <a:spAutoFit/>
          </a:bodyPr>
          <a:lstStyle/>
          <a:p>
            <a:pPr marL="342900" indent="-342900">
              <a:lnSpc>
                <a:spcPct val="200000"/>
              </a:lnSpc>
              <a:spcAft>
                <a:spcPts val="1400"/>
              </a:spcAft>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2018 von LEH Investoren gegründet</a:t>
            </a:r>
            <a:endParaRPr lang="en-US" b="1" dirty="0">
              <a:solidFill>
                <a:srgbClr val="FFFFFF"/>
              </a:solidFill>
              <a:latin typeface="Montserrat Medium" pitchFamily="2" charset="77"/>
              <a:cs typeface="Futura Medium" panose="020B0602020204020303" pitchFamily="34" charset="-79"/>
            </a:endParaRPr>
          </a:p>
          <a:p>
            <a:pPr marL="342900" indent="-342900">
              <a:lnSpc>
                <a:spcPct val="200000"/>
              </a:lnSpc>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Insgesamt 17 Mitarbeiter</a:t>
            </a:r>
          </a:p>
          <a:p>
            <a:pPr marL="914400" lvl="1" indent="-457200">
              <a:lnSpc>
                <a:spcPct val="200000"/>
              </a:lnSpc>
              <a:buClr>
                <a:schemeClr val="bg1">
                  <a:lumMod val="95000"/>
                </a:schemeClr>
              </a:buClr>
              <a:buFont typeface="Arial" panose="020B0604020202020204" pitchFamily="34" charset="0"/>
              <a:buChar char="•"/>
            </a:pPr>
            <a:r>
              <a:rPr lang="de-DE" sz="1600" dirty="0">
                <a:solidFill>
                  <a:srgbClr val="FFFFFF"/>
                </a:solidFill>
                <a:latin typeface="Montserrat Medium" pitchFamily="2" charset="77"/>
                <a:ea typeface="Roboto"/>
                <a:cs typeface="Futura Medium" panose="020B0602020204020303" pitchFamily="34" charset="-79"/>
              </a:rPr>
              <a:t>3 Business Developer/Customer Care Mitarbeiter</a:t>
            </a:r>
          </a:p>
          <a:p>
            <a:pPr marL="914400" lvl="1" indent="-457200">
              <a:lnSpc>
                <a:spcPct val="200000"/>
              </a:lnSpc>
              <a:buClr>
                <a:srgbClr val="F2F2F2"/>
              </a:buClr>
              <a:buFont typeface="Arial,Sans-Serif" panose="020B0604020202020204" pitchFamily="34" charset="0"/>
              <a:buChar char="•"/>
            </a:pPr>
            <a:r>
              <a:rPr lang="de-DE" sz="1600" dirty="0">
                <a:solidFill>
                  <a:srgbClr val="FFFFFF"/>
                </a:solidFill>
                <a:latin typeface="Montserrat Medium" pitchFamily="2" charset="77"/>
                <a:ea typeface="Roboto"/>
                <a:cs typeface="Futura Medium" panose="020B0602020204020303" pitchFamily="34" charset="-79"/>
              </a:rPr>
              <a:t>12 Entwickler - 1 KI Entwickler</a:t>
            </a:r>
            <a:endParaRPr lang="en-US" sz="1600" dirty="0">
              <a:solidFill>
                <a:srgbClr val="FFFFFF"/>
              </a:solidFill>
              <a:latin typeface="Montserrat Medium" pitchFamily="2" charset="77"/>
              <a:ea typeface="Roboto"/>
              <a:cs typeface="Futura Medium" panose="020B0602020204020303" pitchFamily="34" charset="-79"/>
            </a:endParaRPr>
          </a:p>
          <a:p>
            <a:pPr marL="914400" lvl="1" indent="-457200">
              <a:lnSpc>
                <a:spcPct val="200000"/>
              </a:lnSpc>
              <a:spcAft>
                <a:spcPts val="1400"/>
              </a:spcAft>
              <a:buClr>
                <a:schemeClr val="bg1">
                  <a:lumMod val="95000"/>
                </a:schemeClr>
              </a:buClr>
              <a:buFont typeface="Arial" panose="020B0604020202020204" pitchFamily="34" charset="0"/>
              <a:buChar char="•"/>
            </a:pPr>
            <a:r>
              <a:rPr lang="de-DE" sz="1600" dirty="0">
                <a:solidFill>
                  <a:srgbClr val="FFFFFF"/>
                </a:solidFill>
                <a:latin typeface="Montserrat Medium" pitchFamily="2" charset="77"/>
                <a:ea typeface="Roboto" panose="020B0604020202020204" charset="0"/>
                <a:cs typeface="Futura Medium" panose="020B0602020204020303" pitchFamily="34" charset="-79"/>
              </a:rPr>
              <a:t>1 Back Office Mitarbeiter</a:t>
            </a:r>
          </a:p>
          <a:p>
            <a:pPr marL="342900" indent="-342900">
              <a:lnSpc>
                <a:spcPct val="150000"/>
              </a:lnSpc>
              <a:buClr>
                <a:schemeClr val="bg1">
                  <a:lumMod val="95000"/>
                </a:schemeClr>
              </a:buClr>
              <a:buFont typeface="Calibri"/>
              <a:buChar char="-"/>
            </a:pPr>
            <a:r>
              <a:rPr lang="de-DE" b="1" dirty="0">
                <a:solidFill>
                  <a:srgbClr val="FFFFFF"/>
                </a:solidFill>
                <a:latin typeface="Montserrat Medium" pitchFamily="2" charset="77"/>
                <a:ea typeface="Roboto"/>
                <a:cs typeface="Futura Medium" panose="020B0602020204020303" pitchFamily="34" charset="-79"/>
              </a:rPr>
              <a:t>Hoher Praxisbezug durch wöchentliche Practice Check</a:t>
            </a:r>
          </a:p>
        </p:txBody>
      </p:sp>
      <p:pic>
        <p:nvPicPr>
          <p:cNvPr id="10" name="Picture 9" descr="A group of people standing together&#10;&#10;Description automatically generated">
            <a:extLst>
              <a:ext uri="{FF2B5EF4-FFF2-40B4-BE49-F238E27FC236}">
                <a16:creationId xmlns:a16="http://schemas.microsoft.com/office/drawing/2014/main" id="{D7D35B08-8548-BB97-E0AC-5005A325DDF8}"/>
              </a:ext>
            </a:extLst>
          </p:cNvPr>
          <p:cNvPicPr>
            <a:picLocks noChangeAspect="1"/>
          </p:cNvPicPr>
          <p:nvPr/>
        </p:nvPicPr>
        <p:blipFill rotWithShape="1">
          <a:blip r:embed="rId2"/>
          <a:srcRect l="21578" t="381" r="23522" b="810"/>
          <a:stretch/>
        </p:blipFill>
        <p:spPr>
          <a:xfrm>
            <a:off x="-1" y="-1904"/>
            <a:ext cx="5738395" cy="6859904"/>
          </a:xfrm>
          <a:prstGeom prst="rect">
            <a:avLst/>
          </a:prstGeom>
        </p:spPr>
      </p:pic>
      <p:sp>
        <p:nvSpPr>
          <p:cNvPr id="5" name="Rectangle 11">
            <a:extLst>
              <a:ext uri="{FF2B5EF4-FFF2-40B4-BE49-F238E27FC236}">
                <a16:creationId xmlns:a16="http://schemas.microsoft.com/office/drawing/2014/main" id="{2CEF6AF2-6955-0CDF-22A2-A0E0C6A9C1B6}"/>
              </a:ext>
            </a:extLst>
          </p:cNvPr>
          <p:cNvSpPr/>
          <p:nvPr/>
        </p:nvSpPr>
        <p:spPr>
          <a:xfrm>
            <a:off x="6299837" y="390293"/>
            <a:ext cx="6153869" cy="1085350"/>
          </a:xfrm>
          <a:prstGeom prst="roundRect">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dirty="0">
              <a:solidFill>
                <a:schemeClr val="bg1"/>
              </a:solidFill>
              <a:latin typeface="Futura Medium" panose="020B0602020204020303" pitchFamily="34" charset="-79"/>
              <a:cs typeface="Futura Medium" panose="020B0602020204020303" pitchFamily="34" charset="-79"/>
            </a:endParaRPr>
          </a:p>
        </p:txBody>
      </p:sp>
      <p:sp>
        <p:nvSpPr>
          <p:cNvPr id="3" name="TextBox 2">
            <a:extLst>
              <a:ext uri="{FF2B5EF4-FFF2-40B4-BE49-F238E27FC236}">
                <a16:creationId xmlns:a16="http://schemas.microsoft.com/office/drawing/2014/main" id="{BCC90EF3-B68C-07E9-FC43-937DC8DB6AF1}"/>
              </a:ext>
            </a:extLst>
          </p:cNvPr>
          <p:cNvSpPr txBox="1"/>
          <p:nvPr/>
        </p:nvSpPr>
        <p:spPr>
          <a:xfrm>
            <a:off x="6494759" y="553214"/>
            <a:ext cx="7715400" cy="769441"/>
          </a:xfrm>
          <a:prstGeom prst="rect">
            <a:avLst/>
          </a:prstGeom>
          <a:noFill/>
        </p:spPr>
        <p:txBody>
          <a:bodyPr wrap="square" rtlCol="0" anchor="ctr">
            <a:spAutoFit/>
          </a:bodyPr>
          <a:lstStyle/>
          <a:p>
            <a:r>
              <a:rPr lang="en-US" sz="2200" b="1" dirty="0">
                <a:solidFill>
                  <a:schemeClr val="bg1"/>
                </a:solidFill>
                <a:latin typeface="Montserrat Medium" panose="00000600000000000000" pitchFamily="2" charset="0"/>
                <a:cs typeface="Futura" panose="020B0602020204020303" pitchFamily="34" charset="-79"/>
              </a:rPr>
              <a:t>Das </a:t>
            </a:r>
            <a:r>
              <a:rPr lang="en-US" sz="2200" b="1" dirty="0" err="1">
                <a:solidFill>
                  <a:schemeClr val="bg1"/>
                </a:solidFill>
                <a:latin typeface="Montserrat Medium" panose="00000600000000000000" pitchFamily="2" charset="0"/>
                <a:cs typeface="Futura" panose="020B0602020204020303" pitchFamily="34" charset="-79"/>
              </a:rPr>
              <a:t>sind</a:t>
            </a:r>
            <a:r>
              <a:rPr lang="en-US" sz="2200" b="1" dirty="0">
                <a:solidFill>
                  <a:schemeClr val="bg1"/>
                </a:solidFill>
                <a:latin typeface="Montserrat Medium" panose="00000600000000000000" pitchFamily="2" charset="0"/>
                <a:cs typeface="Futura" panose="020B0602020204020303" pitchFamily="34" charset="-79"/>
              </a:rPr>
              <a:t> </a:t>
            </a:r>
            <a:r>
              <a:rPr lang="en-US" sz="2200" b="1" dirty="0" err="1">
                <a:solidFill>
                  <a:schemeClr val="bg1"/>
                </a:solidFill>
                <a:latin typeface="Montserrat Medium" panose="00000600000000000000" pitchFamily="2" charset="0"/>
                <a:cs typeface="Futura" panose="020B0602020204020303" pitchFamily="34" charset="-79"/>
              </a:rPr>
              <a:t>wir</a:t>
            </a:r>
            <a:r>
              <a:rPr lang="en-US" sz="2200" b="1" dirty="0">
                <a:solidFill>
                  <a:schemeClr val="bg1"/>
                </a:solidFill>
                <a:latin typeface="Montserrat Medium" panose="00000600000000000000" pitchFamily="2" charset="0"/>
                <a:cs typeface="Futura" panose="020B0602020204020303" pitchFamily="34" charset="-79"/>
              </a:rPr>
              <a:t> – </a:t>
            </a:r>
          </a:p>
          <a:p>
            <a:r>
              <a:rPr lang="en-US" sz="2200" b="1" dirty="0">
                <a:solidFill>
                  <a:schemeClr val="bg1"/>
                </a:solidFill>
                <a:latin typeface="Montserrat Medium" panose="00000600000000000000" pitchFamily="2" charset="0"/>
                <a:cs typeface="Futura" panose="020B0602020204020303" pitchFamily="34" charset="-79"/>
              </a:rPr>
              <a:t>die Menschen hinter der App</a:t>
            </a:r>
          </a:p>
        </p:txBody>
      </p:sp>
      <p:pic>
        <p:nvPicPr>
          <p:cNvPr id="6" name="Picture 5" descr="A person wearing a apron holding a tablet&#10;&#10;Description automatically generated">
            <a:extLst>
              <a:ext uri="{FF2B5EF4-FFF2-40B4-BE49-F238E27FC236}">
                <a16:creationId xmlns:a16="http://schemas.microsoft.com/office/drawing/2014/main" id="{FD01FC43-17A0-B965-8570-5CAB47D3D2EF}"/>
              </a:ext>
            </a:extLst>
          </p:cNvPr>
          <p:cNvPicPr>
            <a:picLocks noChangeAspect="1"/>
          </p:cNvPicPr>
          <p:nvPr/>
        </p:nvPicPr>
        <p:blipFill>
          <a:blip r:embed="rId3">
            <a:extLst>
              <a:ext uri="{28A0092B-C50C-407E-A947-70E740481C1C}">
                <a14:useLocalDpi xmlns:a14="http://schemas.microsoft.com/office/drawing/2010/main" val="0"/>
              </a:ext>
            </a:extLst>
          </a:blip>
          <a:srcRect l="44562" t="729" r="9867" b="4733"/>
          <a:stretch/>
        </p:blipFill>
        <p:spPr>
          <a:xfrm>
            <a:off x="-6096787" y="-1904"/>
            <a:ext cx="6038718" cy="6858000"/>
          </a:xfrm>
          <a:prstGeom prst="rect">
            <a:avLst/>
          </a:prstGeom>
        </p:spPr>
      </p:pic>
      <p:sp>
        <p:nvSpPr>
          <p:cNvPr id="8" name="TextBox 7">
            <a:extLst>
              <a:ext uri="{FF2B5EF4-FFF2-40B4-BE49-F238E27FC236}">
                <a16:creationId xmlns:a16="http://schemas.microsoft.com/office/drawing/2014/main" id="{A3C9EEA9-02D2-0BDC-07A9-50C1C05A8FC6}"/>
              </a:ext>
            </a:extLst>
          </p:cNvPr>
          <p:cNvSpPr txBox="1"/>
          <p:nvPr/>
        </p:nvSpPr>
        <p:spPr>
          <a:xfrm>
            <a:off x="12961016" y="702136"/>
            <a:ext cx="5111004" cy="461665"/>
          </a:xfrm>
          <a:prstGeom prst="rect">
            <a:avLst/>
          </a:prstGeom>
          <a:noFill/>
        </p:spPr>
        <p:txBody>
          <a:bodyPr wrap="square" rtlCol="0">
            <a:spAutoFit/>
          </a:bodyPr>
          <a:lstStyle/>
          <a:p>
            <a:r>
              <a:rPr lang="en-US" sz="2400" b="1" dirty="0">
                <a:solidFill>
                  <a:schemeClr val="bg1"/>
                </a:solidFill>
                <a:latin typeface="Montserrat Medium" panose="00000600000000000000" pitchFamily="2" charset="0"/>
                <a:cs typeface="Futura" panose="020B0602020204020303" pitchFamily="34" charset="-79"/>
              </a:rPr>
              <a:t>MCL App </a:t>
            </a:r>
            <a:r>
              <a:rPr lang="en-US" sz="2400" b="1" dirty="0" err="1">
                <a:solidFill>
                  <a:schemeClr val="bg1"/>
                </a:solidFill>
                <a:latin typeface="Montserrat Medium" panose="00000600000000000000" pitchFamily="2" charset="0"/>
                <a:cs typeface="Futura" panose="020B0602020204020303" pitchFamily="34" charset="-79"/>
              </a:rPr>
              <a:t>im</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täglichen</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Einsatz</a:t>
            </a:r>
            <a:endParaRPr lang="en-US" sz="2400" b="1" dirty="0">
              <a:solidFill>
                <a:schemeClr val="bg1"/>
              </a:solidFill>
              <a:latin typeface="Montserrat Medium" panose="00000600000000000000" pitchFamily="2" charset="0"/>
              <a:cs typeface="Futura" panose="020B0602020204020303" pitchFamily="34" charset="-79"/>
            </a:endParaRPr>
          </a:p>
        </p:txBody>
      </p:sp>
      <p:sp>
        <p:nvSpPr>
          <p:cNvPr id="9" name="TextBox 8">
            <a:extLst>
              <a:ext uri="{FF2B5EF4-FFF2-40B4-BE49-F238E27FC236}">
                <a16:creationId xmlns:a16="http://schemas.microsoft.com/office/drawing/2014/main" id="{89A76CA3-42F8-879F-1D70-630F457CC595}"/>
              </a:ext>
            </a:extLst>
          </p:cNvPr>
          <p:cNvSpPr txBox="1"/>
          <p:nvPr/>
        </p:nvSpPr>
        <p:spPr>
          <a:xfrm>
            <a:off x="12516148" y="1678359"/>
            <a:ext cx="5287618" cy="4639732"/>
          </a:xfrm>
          <a:prstGeom prst="rect">
            <a:avLst/>
          </a:prstGeom>
          <a:noFill/>
        </p:spPr>
        <p:txBody>
          <a:bodyPr wrap="square" lIns="91440" tIns="45720" rIns="91440" bIns="45720" rtlCol="0" anchor="t">
            <a:spAutoFit/>
          </a:bodyPr>
          <a:lstStyle/>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In über 500 Märkten im Einsatz</a:t>
            </a:r>
          </a:p>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Wöchentlich über:</a:t>
            </a: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6.000 Checklisten</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40.000 Arbeitspunkte</a:t>
            </a:r>
            <a:endParaRPr lang="en-US" sz="1600" dirty="0">
              <a:solidFill>
                <a:schemeClr val="bg1"/>
              </a:solidFill>
              <a:latin typeface="Montserrat Medium"/>
              <a:ea typeface="Roboto"/>
              <a:cs typeface="Futura Medium"/>
            </a:endParaRP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25.000 Bilder</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1.800 </a:t>
            </a:r>
            <a:r>
              <a:rPr lang="de-DE" sz="1600" dirty="0" err="1">
                <a:solidFill>
                  <a:schemeClr val="bg1"/>
                </a:solidFill>
                <a:latin typeface="Montserrat Medium"/>
                <a:ea typeface="Roboto"/>
                <a:cs typeface="Futura Medium"/>
              </a:rPr>
              <a:t>To</a:t>
            </a:r>
            <a:r>
              <a:rPr lang="de-DE" sz="1600" dirty="0">
                <a:solidFill>
                  <a:schemeClr val="bg1"/>
                </a:solidFill>
                <a:latin typeface="Montserrat Medium"/>
                <a:ea typeface="Roboto"/>
                <a:cs typeface="Futura Medium"/>
              </a:rPr>
              <a:t> </a:t>
            </a:r>
            <a:r>
              <a:rPr lang="de-DE" sz="1600" dirty="0" err="1">
                <a:solidFill>
                  <a:schemeClr val="bg1"/>
                </a:solidFill>
                <a:latin typeface="Montserrat Medium"/>
                <a:ea typeface="Roboto"/>
                <a:cs typeface="Futura Medium"/>
              </a:rPr>
              <a:t>Do’s</a:t>
            </a:r>
            <a:endParaRPr lang="en-US" sz="1600" b="1" dirty="0">
              <a:solidFill>
                <a:schemeClr val="bg1"/>
              </a:solidFill>
              <a:latin typeface="Montserrat Medium"/>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a:ea typeface="Roboto"/>
                <a:cs typeface="Futura Medium"/>
              </a:rPr>
              <a:t>App Android / iOS basiert</a:t>
            </a:r>
            <a:endParaRPr lang="en-US" b="1" dirty="0">
              <a:solidFill>
                <a:schemeClr val="bg1"/>
              </a:solidFill>
              <a:latin typeface="Montserrat Medium"/>
              <a:ea typeface="Roboto"/>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Schnell implementiert – keine IT-Eingriffe</a:t>
            </a:r>
          </a:p>
          <a:p>
            <a:pPr marL="285750" indent="-285750">
              <a:lnSpc>
                <a:spcPct val="150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Hohe Akzeptanz auf der Fläche – sehr anwenderfreundlich</a:t>
            </a:r>
            <a:endParaRPr lang="en-US" b="1" dirty="0">
              <a:solidFill>
                <a:schemeClr val="bg1"/>
              </a:solidFill>
              <a:latin typeface="Montserrat Medium" panose="00000600000000000000" pitchFamily="2" charset="0"/>
              <a:ea typeface="Roboto"/>
              <a:cs typeface="Futura Medium" panose="020B0602020204020303" pitchFamily="34" charset="-79"/>
            </a:endParaRPr>
          </a:p>
          <a:p>
            <a:endParaRPr lang="en-US" dirty="0"/>
          </a:p>
        </p:txBody>
      </p:sp>
    </p:spTree>
    <p:extLst>
      <p:ext uri="{BB962C8B-B14F-4D97-AF65-F5344CB8AC3E}">
        <p14:creationId xmlns:p14="http://schemas.microsoft.com/office/powerpoint/2010/main" val="3627861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AD30FB3B-821B-E13F-529D-17F21134CA8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9569" t="6502" r="590" b="17017"/>
          <a:stretch/>
        </p:blipFill>
        <p:spPr>
          <a:xfrm>
            <a:off x="0" y="-128323"/>
            <a:ext cx="12192000" cy="6986323"/>
          </a:xfrm>
          <a:prstGeom prst="rect">
            <a:avLst/>
          </a:prstGeom>
          <a:solidFill>
            <a:schemeClr val="tx1">
              <a:lumMod val="75000"/>
              <a:lumOff val="25000"/>
            </a:schemeClr>
          </a:solidFill>
        </p:spPr>
      </p:pic>
      <p:sp>
        <p:nvSpPr>
          <p:cNvPr id="8" name="Rectangle 7">
            <a:extLst>
              <a:ext uri="{FF2B5EF4-FFF2-40B4-BE49-F238E27FC236}">
                <a16:creationId xmlns:a16="http://schemas.microsoft.com/office/drawing/2014/main" id="{8F5CA78A-7A4E-8BCE-99DB-43D8A17A8809}"/>
              </a:ext>
            </a:extLst>
          </p:cNvPr>
          <p:cNvSpPr/>
          <p:nvPr/>
        </p:nvSpPr>
        <p:spPr>
          <a:xfrm>
            <a:off x="0" y="-112916"/>
            <a:ext cx="12192000" cy="187585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p:cNvSpPr>
            <a:spLocks/>
          </p:cNvSpPr>
          <p:nvPr/>
        </p:nvSpPr>
        <p:spPr>
          <a:xfrm>
            <a:off x="0" y="1750226"/>
            <a:ext cx="12192000" cy="5107774"/>
          </a:xfrm>
          <a:prstGeom prst="rect">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0" name="Inhaltsplatzhalter 3">
            <a:extLst>
              <a:ext uri="{FF2B5EF4-FFF2-40B4-BE49-F238E27FC236}">
                <a16:creationId xmlns:a16="http://schemas.microsoft.com/office/drawing/2014/main" id="{F408097F-F2C4-4491-05DC-9BE38D982A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4667" y="5954493"/>
            <a:ext cx="578481" cy="624840"/>
          </a:xfrm>
          <a:prstGeom prst="rect">
            <a:avLst/>
          </a:prstGeom>
        </p:spPr>
      </p:pic>
      <p:grpSp>
        <p:nvGrpSpPr>
          <p:cNvPr id="45" name="Gruppieren 5">
            <a:extLst>
              <a:ext uri="{FF2B5EF4-FFF2-40B4-BE49-F238E27FC236}">
                <a16:creationId xmlns:a16="http://schemas.microsoft.com/office/drawing/2014/main" id="{857D1543-CCD3-6343-5125-DAD182D226A7}"/>
              </a:ext>
            </a:extLst>
          </p:cNvPr>
          <p:cNvGrpSpPr/>
          <p:nvPr/>
        </p:nvGrpSpPr>
        <p:grpSpPr>
          <a:xfrm>
            <a:off x="4018395" y="5915990"/>
            <a:ext cx="4237402" cy="470837"/>
            <a:chOff x="3932436" y="5869790"/>
            <a:chExt cx="4705394" cy="470837"/>
          </a:xfrm>
        </p:grpSpPr>
        <p:sp>
          <p:nvSpPr>
            <p:cNvPr id="3" name="Rechteck 4">
              <a:extLst>
                <a:ext uri="{FF2B5EF4-FFF2-40B4-BE49-F238E27FC236}">
                  <a16:creationId xmlns:a16="http://schemas.microsoft.com/office/drawing/2014/main" id="{707CEF8D-7C0A-0C92-FD4A-9F2FFBC7B4EC}"/>
                </a:ext>
              </a:extLst>
            </p:cNvPr>
            <p:cNvSpPr/>
            <p:nvPr/>
          </p:nvSpPr>
          <p:spPr>
            <a:xfrm>
              <a:off x="3932436" y="5869790"/>
              <a:ext cx="3755993" cy="470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de-DE" dirty="0">
                <a:solidFill>
                  <a:srgbClr val="294A5D"/>
                </a:solidFill>
              </a:endParaRPr>
            </a:p>
          </p:txBody>
        </p:sp>
        <p:sp>
          <p:nvSpPr>
            <p:cNvPr id="43" name="Textfeld 1">
              <a:extLst>
                <a:ext uri="{FF2B5EF4-FFF2-40B4-BE49-F238E27FC236}">
                  <a16:creationId xmlns:a16="http://schemas.microsoft.com/office/drawing/2014/main" id="{65DBF15C-17F5-8647-0FB8-3072C6818C69}"/>
                </a:ext>
              </a:extLst>
            </p:cNvPr>
            <p:cNvSpPr txBox="1"/>
            <p:nvPr/>
          </p:nvSpPr>
          <p:spPr>
            <a:xfrm>
              <a:off x="4728121" y="5918097"/>
              <a:ext cx="3909709" cy="338554"/>
            </a:xfrm>
            <a:prstGeom prst="rect">
              <a:avLst/>
            </a:prstGeom>
            <a:noFill/>
          </p:spPr>
          <p:txBody>
            <a:bodyPr wrap="square" lIns="91440" tIns="45720" rIns="91440" bIns="45720" rtlCol="0" anchor="t">
              <a:spAutoFit/>
            </a:bodyPr>
            <a:lstStyle/>
            <a:p>
              <a:r>
                <a:rPr lang="de-DE" sz="1600" b="1" dirty="0">
                  <a:solidFill>
                    <a:srgbClr val="294A5D"/>
                  </a:solidFill>
                  <a:latin typeface="Futura" panose="020B0602020204020303" pitchFamily="34" charset="-79"/>
                  <a:cs typeface="Futura" panose="020B0602020204020303" pitchFamily="34" charset="-79"/>
                </a:rPr>
                <a:t>https://x2-solutions.de/</a:t>
              </a:r>
            </a:p>
          </p:txBody>
        </p:sp>
        <p:sp>
          <p:nvSpPr>
            <p:cNvPr id="44" name="Google Shape;9070;p68">
              <a:extLst>
                <a:ext uri="{FF2B5EF4-FFF2-40B4-BE49-F238E27FC236}">
                  <a16:creationId xmlns:a16="http://schemas.microsoft.com/office/drawing/2014/main" id="{6E04E6C9-F913-DFD7-E29F-8E55B6D49D85}"/>
                </a:ext>
              </a:extLst>
            </p:cNvPr>
            <p:cNvSpPr/>
            <p:nvPr/>
          </p:nvSpPr>
          <p:spPr>
            <a:xfrm>
              <a:off x="4214974" y="5945101"/>
              <a:ext cx="330402" cy="30378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ED7D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dirty="0">
                <a:solidFill>
                  <a:srgbClr val="294A5D"/>
                </a:solidFill>
              </a:endParaRPr>
            </a:p>
          </p:txBody>
        </p:sp>
      </p:grpSp>
      <p:sp>
        <p:nvSpPr>
          <p:cNvPr id="46" name="Slide Number Placeholder 45">
            <a:extLst>
              <a:ext uri="{FF2B5EF4-FFF2-40B4-BE49-F238E27FC236}">
                <a16:creationId xmlns:a16="http://schemas.microsoft.com/office/drawing/2014/main" id="{85129A17-4564-4236-C88C-BE9A98D221B0}"/>
              </a:ext>
            </a:extLst>
          </p:cNvPr>
          <p:cNvSpPr>
            <a:spLocks noGrp="1"/>
          </p:cNvSpPr>
          <p:nvPr>
            <p:ph type="sldNum" sz="quarter" idx="12"/>
          </p:nvPr>
        </p:nvSpPr>
        <p:spPr/>
        <p:txBody>
          <a:bodyPr/>
          <a:lstStyle/>
          <a:p>
            <a:fld id="{330EA680-D336-4FF7-8B7A-9848BB0A1C32}" type="slidenum">
              <a:rPr lang="en-US" smtClean="0"/>
              <a:pPr/>
              <a:t>20</a:t>
            </a:fld>
            <a:endParaRPr lang="en-US"/>
          </a:p>
        </p:txBody>
      </p:sp>
      <p:sp>
        <p:nvSpPr>
          <p:cNvPr id="7" name="TextBox 6">
            <a:extLst>
              <a:ext uri="{FF2B5EF4-FFF2-40B4-BE49-F238E27FC236}">
                <a16:creationId xmlns:a16="http://schemas.microsoft.com/office/drawing/2014/main" id="{CFE26476-5670-9B08-88DE-753494941618}"/>
              </a:ext>
            </a:extLst>
          </p:cNvPr>
          <p:cNvSpPr txBox="1"/>
          <p:nvPr/>
        </p:nvSpPr>
        <p:spPr>
          <a:xfrm>
            <a:off x="693908" y="591469"/>
            <a:ext cx="6516036" cy="584775"/>
          </a:xfrm>
          <a:prstGeom prst="rect">
            <a:avLst/>
          </a:prstGeom>
          <a:noFill/>
        </p:spPr>
        <p:txBody>
          <a:bodyPr wrap="square" rtlCol="0" anchor="ctr">
            <a:spAutoFit/>
          </a:bodyPr>
          <a:lstStyle/>
          <a:p>
            <a:r>
              <a:rPr lang="de-DE" sz="3200" b="1" dirty="0">
                <a:solidFill>
                  <a:schemeClr val="bg1"/>
                </a:solidFill>
                <a:latin typeface="Montserrat Medium" panose="00000600000000000000" pitchFamily="2" charset="0"/>
                <a:ea typeface="Roboto"/>
                <a:cs typeface="Futura" panose="020B0602020204020303" pitchFamily="34" charset="-79"/>
              </a:rPr>
              <a:t>Ihre Ansprechpartner</a:t>
            </a:r>
            <a:endParaRPr lang="en-US" sz="3200" b="1" dirty="0">
              <a:solidFill>
                <a:schemeClr val="bg1"/>
              </a:solidFill>
              <a:latin typeface="Montserrat Medium" panose="00000600000000000000" pitchFamily="2" charset="0"/>
              <a:ea typeface="Roboto"/>
              <a:cs typeface="Futura" panose="020B0602020204020303" pitchFamily="34" charset="-79"/>
            </a:endParaRPr>
          </a:p>
        </p:txBody>
      </p:sp>
      <p:sp>
        <p:nvSpPr>
          <p:cNvPr id="70" name="Rounded Rectangle 69">
            <a:extLst>
              <a:ext uri="{FF2B5EF4-FFF2-40B4-BE49-F238E27FC236}">
                <a16:creationId xmlns:a16="http://schemas.microsoft.com/office/drawing/2014/main" id="{B9A293A6-8C9C-4E21-58F0-9B8DEF9D06B4}"/>
              </a:ext>
            </a:extLst>
          </p:cNvPr>
          <p:cNvSpPr/>
          <p:nvPr/>
        </p:nvSpPr>
        <p:spPr>
          <a:xfrm>
            <a:off x="6377081" y="2548379"/>
            <a:ext cx="4482704" cy="2496234"/>
          </a:xfrm>
          <a:prstGeom prst="round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FE5112C1-1B56-5237-B187-902176DE7955}"/>
              </a:ext>
            </a:extLst>
          </p:cNvPr>
          <p:cNvGrpSpPr/>
          <p:nvPr/>
        </p:nvGrpSpPr>
        <p:grpSpPr>
          <a:xfrm>
            <a:off x="6562065" y="2801220"/>
            <a:ext cx="4650196" cy="2027756"/>
            <a:chOff x="6520969" y="2430551"/>
            <a:chExt cx="4650196" cy="2027756"/>
          </a:xfrm>
        </p:grpSpPr>
        <p:sp>
          <p:nvSpPr>
            <p:cNvPr id="28" name="Textfeld 27"/>
            <p:cNvSpPr txBox="1"/>
            <p:nvPr/>
          </p:nvSpPr>
          <p:spPr>
            <a:xfrm>
              <a:off x="6520969" y="2430551"/>
              <a:ext cx="4328662" cy="738664"/>
            </a:xfrm>
            <a:prstGeom prst="rect">
              <a:avLst/>
            </a:prstGeom>
            <a:noFill/>
          </p:spPr>
          <p:txBody>
            <a:bodyPr wrap="square" lIns="91440" tIns="45720" rIns="91440" bIns="45720" rtlCol="0" anchor="ctr">
              <a:spAutoFit/>
            </a:bodyPr>
            <a:lstStyle>
              <a:defPPr marR="0" lvl="0" algn="l" rtl="0">
                <a:lnSpc>
                  <a:spcPct val="100000"/>
                </a:lnSpc>
                <a:spcBef>
                  <a:spcPts val="0"/>
                </a:spcBef>
                <a:spcAft>
                  <a:spcPts val="0"/>
                </a:spcAft>
              </a:defPPr>
              <a:lvl1pPr algn="ctr">
                <a:defRPr sz="2800">
                  <a:solidFill>
                    <a:schemeClr val="tx2">
                      <a:lumMod val="25000"/>
                    </a:schemeClr>
                  </a:solidFill>
                  <a:latin typeface="Bahnschrift SemiCondensed" panose="020B0502040204020203" pitchFamily="34" charset="0"/>
                </a:defRPr>
              </a:lvl1pPr>
            </a:lstStyle>
            <a:p>
              <a:pPr algn="l"/>
              <a:r>
                <a:rPr lang="de-DE" b="1" dirty="0">
                  <a:solidFill>
                    <a:schemeClr val="accent1"/>
                  </a:solidFill>
                  <a:latin typeface="Montserrat Medium" panose="00000600000000000000" pitchFamily="2" charset="0"/>
                  <a:cs typeface="Futura" panose="020B0602020204020303" pitchFamily="34" charset="-79"/>
                </a:rPr>
                <a:t>Julia Marquart</a:t>
              </a:r>
              <a:endParaRPr lang="de-DE" b="1" dirty="0">
                <a:solidFill>
                  <a:srgbClr val="294A5D"/>
                </a:solidFill>
                <a:latin typeface="Montserrat Medium" panose="00000600000000000000" pitchFamily="2" charset="0"/>
                <a:cs typeface="Futura" panose="020B0602020204020303" pitchFamily="34" charset="-79"/>
              </a:endParaRPr>
            </a:p>
            <a:p>
              <a:pPr algn="l"/>
              <a:r>
                <a:rPr lang="de-DE" sz="1400" b="1" dirty="0">
                  <a:solidFill>
                    <a:srgbClr val="294A5D"/>
                  </a:solidFill>
                  <a:latin typeface="Montserrat Medium" panose="00000600000000000000" pitchFamily="2" charset="0"/>
                </a:rPr>
                <a:t>Customer </a:t>
              </a:r>
              <a:r>
                <a:rPr lang="de-DE" sz="1400" b="1" dirty="0" err="1">
                  <a:solidFill>
                    <a:srgbClr val="294A5D"/>
                  </a:solidFill>
                  <a:latin typeface="Montserrat Medium" panose="00000600000000000000" pitchFamily="2" charset="0"/>
                </a:rPr>
                <a:t>Success</a:t>
              </a:r>
              <a:endParaRPr lang="de-DE" sz="1400" b="1" dirty="0">
                <a:solidFill>
                  <a:srgbClr val="294A5D"/>
                </a:solidFill>
                <a:latin typeface="Montserrat Medium" panose="00000600000000000000" pitchFamily="2" charset="0"/>
              </a:endParaRPr>
            </a:p>
          </p:txBody>
        </p:sp>
        <p:grpSp>
          <p:nvGrpSpPr>
            <p:cNvPr id="29" name="Google Shape;11161;p73"/>
            <p:cNvGrpSpPr/>
            <p:nvPr/>
          </p:nvGrpSpPr>
          <p:grpSpPr>
            <a:xfrm>
              <a:off x="6621526" y="3959318"/>
              <a:ext cx="462966" cy="498989"/>
              <a:chOff x="-31523625" y="1939525"/>
              <a:chExt cx="291450" cy="291425"/>
            </a:xfrm>
            <a:solidFill>
              <a:schemeClr val="accent2"/>
            </a:solidFill>
          </p:grpSpPr>
          <p:sp>
            <p:nvSpPr>
              <p:cNvPr id="30" name="Google Shape;11162;p73"/>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163;p73"/>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164;p73"/>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165;p73"/>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166;p73"/>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167;p73"/>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168;p73"/>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169;p73"/>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170;p73"/>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171;p73"/>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172;p73"/>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extfeld 40"/>
            <p:cNvSpPr txBox="1"/>
            <p:nvPr/>
          </p:nvSpPr>
          <p:spPr>
            <a:xfrm>
              <a:off x="7358258" y="4057107"/>
              <a:ext cx="2279988" cy="338554"/>
            </a:xfrm>
            <a:prstGeom prst="rect">
              <a:avLst/>
            </a:prstGeom>
            <a:noFill/>
          </p:spPr>
          <p:txBody>
            <a:bodyPr wrap="square" lIns="91440" tIns="45720" rIns="91440" bIns="45720" rtlCol="0" anchor="t">
              <a:spAutoFit/>
            </a:bodyPr>
            <a:lstStyle/>
            <a:p>
              <a:r>
                <a:rPr lang="de-DE" sz="1600" dirty="0">
                  <a:solidFill>
                    <a:srgbClr val="294A5D"/>
                  </a:solidFill>
                  <a:latin typeface="Montserrat" pitchFamily="2" charset="77"/>
                </a:rPr>
                <a:t>0176-14484301</a:t>
              </a:r>
            </a:p>
          </p:txBody>
        </p:sp>
        <p:sp>
          <p:nvSpPr>
            <p:cNvPr id="42" name="Google Shape;9056;p68"/>
            <p:cNvSpPr/>
            <p:nvPr/>
          </p:nvSpPr>
          <p:spPr>
            <a:xfrm>
              <a:off x="6629418" y="3404431"/>
              <a:ext cx="401264" cy="305823"/>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 name="TextBox 46">
              <a:extLst>
                <a:ext uri="{FF2B5EF4-FFF2-40B4-BE49-F238E27FC236}">
                  <a16:creationId xmlns:a16="http://schemas.microsoft.com/office/drawing/2014/main" id="{DFD11036-0752-405E-6136-F379AEC577C8}"/>
                </a:ext>
              </a:extLst>
            </p:cNvPr>
            <p:cNvSpPr txBox="1"/>
            <p:nvPr/>
          </p:nvSpPr>
          <p:spPr>
            <a:xfrm>
              <a:off x="7358258" y="3417226"/>
              <a:ext cx="3812907" cy="338554"/>
            </a:xfrm>
            <a:prstGeom prst="rect">
              <a:avLst/>
            </a:prstGeom>
            <a:noFill/>
          </p:spPr>
          <p:txBody>
            <a:bodyPr wrap="square" rtlCol="0">
              <a:spAutoFit/>
            </a:bodyPr>
            <a:lstStyle/>
            <a:p>
              <a:r>
                <a:rPr lang="de-DE" sz="1600" b="1" dirty="0">
                  <a:solidFill>
                    <a:srgbClr val="294A5D"/>
                  </a:solidFill>
                  <a:latin typeface="Montserrat" pitchFamily="2" charset="77"/>
                </a:rPr>
                <a:t>jmarquart@x2-solutions.de</a:t>
              </a:r>
            </a:p>
          </p:txBody>
        </p:sp>
      </p:grpSp>
      <p:sp>
        <p:nvSpPr>
          <p:cNvPr id="52" name="Rounded Rectangle 51">
            <a:extLst>
              <a:ext uri="{FF2B5EF4-FFF2-40B4-BE49-F238E27FC236}">
                <a16:creationId xmlns:a16="http://schemas.microsoft.com/office/drawing/2014/main" id="{36449D35-05B3-3218-77DF-21FA9A0DE64F}"/>
              </a:ext>
            </a:extLst>
          </p:cNvPr>
          <p:cNvSpPr/>
          <p:nvPr/>
        </p:nvSpPr>
        <p:spPr>
          <a:xfrm>
            <a:off x="983148" y="2568927"/>
            <a:ext cx="4482704" cy="2496234"/>
          </a:xfrm>
          <a:prstGeom prst="roundRect">
            <a:avLst/>
          </a:prstGeom>
          <a:solidFill>
            <a:schemeClr val="bg1">
              <a:alpha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4884CF9-49B1-923F-A7AB-591C0C95B8FB}"/>
              </a:ext>
            </a:extLst>
          </p:cNvPr>
          <p:cNvGrpSpPr/>
          <p:nvPr/>
        </p:nvGrpSpPr>
        <p:grpSpPr>
          <a:xfrm>
            <a:off x="1335697" y="2793526"/>
            <a:ext cx="4801399" cy="2043144"/>
            <a:chOff x="1294601" y="2415163"/>
            <a:chExt cx="4801399" cy="2043144"/>
          </a:xfrm>
        </p:grpSpPr>
        <p:sp>
          <p:nvSpPr>
            <p:cNvPr id="11" name="Textfeld 10"/>
            <p:cNvSpPr txBox="1"/>
            <p:nvPr/>
          </p:nvSpPr>
          <p:spPr>
            <a:xfrm>
              <a:off x="1294601" y="2415163"/>
              <a:ext cx="4801399" cy="769441"/>
            </a:xfrm>
            <a:prstGeom prst="rect">
              <a:avLst/>
            </a:prstGeom>
            <a:noFill/>
          </p:spPr>
          <p:txBody>
            <a:bodyPr wrap="square" lIns="91440" tIns="45720" rIns="91440" bIns="45720" rtlCol="0" anchor="ctr">
              <a:spAutoFit/>
            </a:bodyPr>
            <a:lstStyle/>
            <a:p>
              <a:r>
                <a:rPr lang="de-DE" sz="2800" b="1" dirty="0">
                  <a:solidFill>
                    <a:schemeClr val="accent1"/>
                  </a:solidFill>
                  <a:latin typeface="Montserrat Medium" panose="00000600000000000000" pitchFamily="2" charset="0"/>
                  <a:cs typeface="Futura" panose="020B0602020204020303" pitchFamily="34" charset="-79"/>
                </a:rPr>
                <a:t>Frank Schmidt</a:t>
              </a:r>
              <a:endParaRPr lang="de-DE" sz="2800" b="1" dirty="0">
                <a:solidFill>
                  <a:srgbClr val="294A5D"/>
                </a:solidFill>
                <a:latin typeface="Montserrat Medium" panose="00000600000000000000" pitchFamily="2" charset="0"/>
                <a:cs typeface="Futura" panose="020B0602020204020303" pitchFamily="34" charset="-79"/>
              </a:endParaRPr>
            </a:p>
            <a:p>
              <a:r>
                <a:rPr lang="de-DE" sz="1600" b="1" dirty="0">
                  <a:solidFill>
                    <a:srgbClr val="294A5D"/>
                  </a:solidFill>
                  <a:latin typeface="Montserrat Medium" panose="00000600000000000000" pitchFamily="2" charset="0"/>
                </a:rPr>
                <a:t>Business Development</a:t>
              </a:r>
            </a:p>
          </p:txBody>
        </p:sp>
        <p:grpSp>
          <p:nvGrpSpPr>
            <p:cNvPr id="13" name="Google Shape;11161;p73"/>
            <p:cNvGrpSpPr/>
            <p:nvPr/>
          </p:nvGrpSpPr>
          <p:grpSpPr>
            <a:xfrm>
              <a:off x="1294601" y="3959318"/>
              <a:ext cx="462966" cy="498989"/>
              <a:chOff x="-31523625" y="1939525"/>
              <a:chExt cx="291450" cy="291425"/>
            </a:xfrm>
            <a:solidFill>
              <a:schemeClr val="accent2"/>
            </a:solidFill>
          </p:grpSpPr>
          <p:sp>
            <p:nvSpPr>
              <p:cNvPr id="14" name="Google Shape;11162;p73"/>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163;p73"/>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164;p73"/>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165;p73"/>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166;p73"/>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167;p73"/>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68;p73"/>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169;p73"/>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170;p73"/>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171;p73"/>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172;p73"/>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Textfeld 24"/>
            <p:cNvSpPr txBox="1"/>
            <p:nvPr/>
          </p:nvSpPr>
          <p:spPr>
            <a:xfrm>
              <a:off x="1872391" y="4039535"/>
              <a:ext cx="1995156" cy="338554"/>
            </a:xfrm>
            <a:prstGeom prst="rect">
              <a:avLst/>
            </a:prstGeom>
            <a:noFill/>
          </p:spPr>
          <p:txBody>
            <a:bodyPr wrap="square" rtlCol="0">
              <a:spAutoFit/>
            </a:bodyPr>
            <a:lstStyle/>
            <a:p>
              <a:r>
                <a:rPr lang="de-DE" sz="1600" dirty="0">
                  <a:solidFill>
                    <a:schemeClr val="tx2">
                      <a:lumMod val="25000"/>
                    </a:schemeClr>
                  </a:solidFill>
                  <a:latin typeface="Montserrat Medium" pitchFamily="2" charset="77"/>
                </a:rPr>
                <a:t> </a:t>
              </a:r>
              <a:r>
                <a:rPr lang="de-DE" sz="1600" dirty="0">
                  <a:solidFill>
                    <a:srgbClr val="294A5D"/>
                  </a:solidFill>
                  <a:latin typeface="Montserrat Medium" pitchFamily="2" charset="77"/>
                </a:rPr>
                <a:t>0157-33206147</a:t>
              </a:r>
              <a:endParaRPr lang="de-DE" sz="1600" dirty="0">
                <a:latin typeface="Montserrat Medium" pitchFamily="2" charset="77"/>
              </a:endParaRPr>
            </a:p>
          </p:txBody>
        </p:sp>
        <p:sp>
          <p:nvSpPr>
            <p:cNvPr id="26" name="Google Shape;9056;p68"/>
            <p:cNvSpPr/>
            <p:nvPr/>
          </p:nvSpPr>
          <p:spPr>
            <a:xfrm>
              <a:off x="1294601" y="3433081"/>
              <a:ext cx="401264" cy="305823"/>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 name="TextBox 48">
              <a:extLst>
                <a:ext uri="{FF2B5EF4-FFF2-40B4-BE49-F238E27FC236}">
                  <a16:creationId xmlns:a16="http://schemas.microsoft.com/office/drawing/2014/main" id="{F65DB1B2-2617-ADBD-DB48-A06131D94F96}"/>
                </a:ext>
              </a:extLst>
            </p:cNvPr>
            <p:cNvSpPr txBox="1"/>
            <p:nvPr/>
          </p:nvSpPr>
          <p:spPr>
            <a:xfrm>
              <a:off x="1872391" y="3416715"/>
              <a:ext cx="3042280" cy="338554"/>
            </a:xfrm>
            <a:prstGeom prst="rect">
              <a:avLst/>
            </a:prstGeom>
            <a:noFill/>
          </p:spPr>
          <p:txBody>
            <a:bodyPr wrap="square" rtlCol="0">
              <a:spAutoFit/>
            </a:bodyPr>
            <a:lstStyle/>
            <a:p>
              <a:r>
                <a:rPr lang="de-DE" sz="1600" b="1" dirty="0">
                  <a:solidFill>
                    <a:srgbClr val="294A5D"/>
                  </a:solidFill>
                  <a:latin typeface="Montserrat" pitchFamily="2" charset="77"/>
                </a:rPr>
                <a:t>fschmidt@x2-solutions.de</a:t>
              </a:r>
            </a:p>
          </p:txBody>
        </p:sp>
      </p:grpSp>
    </p:spTree>
    <p:extLst>
      <p:ext uri="{BB962C8B-B14F-4D97-AF65-F5344CB8AC3E}">
        <p14:creationId xmlns:p14="http://schemas.microsoft.com/office/powerpoint/2010/main" val="3120791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555D0C73-DDD3-9747-4913-D369F0BCAC65}"/>
              </a:ext>
            </a:extLst>
          </p:cNvPr>
          <p:cNvSpPr/>
          <p:nvPr/>
        </p:nvSpPr>
        <p:spPr>
          <a:xfrm>
            <a:off x="1235690" y="-3806"/>
            <a:ext cx="10956310" cy="6859902"/>
          </a:xfrm>
          <a:prstGeom prst="rect">
            <a:avLst/>
          </a:prstGeom>
          <a:gradFill flip="none" rotWithShape="1">
            <a:gsLst>
              <a:gs pos="0">
                <a:schemeClr val="bg1"/>
              </a:gs>
              <a:gs pos="7000">
                <a:schemeClr val="bg1">
                  <a:lumMod val="95000"/>
                </a:schemeClr>
              </a:gs>
              <a:gs pos="65000">
                <a:srgbClr val="48A0B7"/>
              </a:gs>
              <a:gs pos="43000">
                <a:schemeClr val="accent1">
                  <a:lumMod val="100000"/>
                </a:schemeClr>
              </a:gs>
              <a:gs pos="100000">
                <a:srgbClr val="03586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1">
            <a:extLst>
              <a:ext uri="{FF2B5EF4-FFF2-40B4-BE49-F238E27FC236}">
                <a16:creationId xmlns:a16="http://schemas.microsoft.com/office/drawing/2014/main" id="{FDF29C46-CBB6-EE87-FE3D-7FD888422812}"/>
              </a:ext>
            </a:extLst>
          </p:cNvPr>
          <p:cNvSpPr/>
          <p:nvPr/>
        </p:nvSpPr>
        <p:spPr>
          <a:xfrm>
            <a:off x="6272229" y="390293"/>
            <a:ext cx="6203564" cy="10853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dirty="0">
              <a:solidFill>
                <a:schemeClr val="bg1"/>
              </a:solidFill>
              <a:latin typeface="Futura Medium" panose="020B0602020204020303" pitchFamily="34" charset="-79"/>
              <a:cs typeface="Futura Medium" panose="020B0602020204020303" pitchFamily="34" charset="-79"/>
            </a:endParaRPr>
          </a:p>
        </p:txBody>
      </p:sp>
      <p:sp>
        <p:nvSpPr>
          <p:cNvPr id="5" name="TextBox 4">
            <a:extLst>
              <a:ext uri="{FF2B5EF4-FFF2-40B4-BE49-F238E27FC236}">
                <a16:creationId xmlns:a16="http://schemas.microsoft.com/office/drawing/2014/main" id="{DE1A322B-355E-00A3-DD13-E49CEE84B9CC}"/>
              </a:ext>
            </a:extLst>
          </p:cNvPr>
          <p:cNvSpPr txBox="1"/>
          <p:nvPr/>
        </p:nvSpPr>
        <p:spPr>
          <a:xfrm>
            <a:off x="6797960" y="702136"/>
            <a:ext cx="5111004" cy="461665"/>
          </a:xfrm>
          <a:prstGeom prst="rect">
            <a:avLst/>
          </a:prstGeom>
          <a:noFill/>
        </p:spPr>
        <p:txBody>
          <a:bodyPr wrap="square" rtlCol="0">
            <a:spAutoFit/>
          </a:bodyPr>
          <a:lstStyle/>
          <a:p>
            <a:r>
              <a:rPr lang="en-US" sz="2400" b="1" dirty="0">
                <a:solidFill>
                  <a:schemeClr val="bg1"/>
                </a:solidFill>
                <a:latin typeface="Montserrat Medium" panose="00000600000000000000" pitchFamily="2" charset="0"/>
                <a:cs typeface="Futura" panose="020B0602020204020303" pitchFamily="34" charset="-79"/>
              </a:rPr>
              <a:t>MCL App </a:t>
            </a:r>
            <a:r>
              <a:rPr lang="en-US" sz="2400" b="1" dirty="0" err="1">
                <a:solidFill>
                  <a:schemeClr val="bg1"/>
                </a:solidFill>
                <a:latin typeface="Montserrat Medium" panose="00000600000000000000" pitchFamily="2" charset="0"/>
                <a:cs typeface="Futura" panose="020B0602020204020303" pitchFamily="34" charset="-79"/>
              </a:rPr>
              <a:t>im</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täglichen</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Einsatz</a:t>
            </a:r>
            <a:endParaRPr lang="en-US" sz="2400" b="1" dirty="0">
              <a:solidFill>
                <a:schemeClr val="bg1"/>
              </a:solidFill>
              <a:latin typeface="Montserrat Medium" panose="00000600000000000000" pitchFamily="2" charset="0"/>
              <a:cs typeface="Futura" panose="020B0602020204020303" pitchFamily="34" charset="-79"/>
            </a:endParaRPr>
          </a:p>
        </p:txBody>
      </p:sp>
      <p:sp>
        <p:nvSpPr>
          <p:cNvPr id="2" name="Foliennummernplatzhalter 1"/>
          <p:cNvSpPr>
            <a:spLocks noGrp="1"/>
          </p:cNvSpPr>
          <p:nvPr>
            <p:ph type="sldNum" sz="quarter" idx="12"/>
          </p:nvPr>
        </p:nvSpPr>
        <p:spPr>
          <a:xfrm>
            <a:off x="8610600" y="6359951"/>
            <a:ext cx="2743200" cy="365125"/>
          </a:xfrm>
        </p:spPr>
        <p:txBody>
          <a:bodyPr/>
          <a:lstStyle/>
          <a:p>
            <a:fld id="{A8CC698C-A01C-4AB2-8012-FDE6FF3537BB}" type="slidenum">
              <a:rPr lang="de-DE" b="1" smtClean="0">
                <a:solidFill>
                  <a:srgbClr val="E27702"/>
                </a:solidFill>
              </a:rPr>
              <a:t>3</a:t>
            </a:fld>
            <a:endParaRPr lang="de-DE" b="1" dirty="0">
              <a:solidFill>
                <a:srgbClr val="E27702"/>
              </a:solidFill>
            </a:endParaRPr>
          </a:p>
        </p:txBody>
      </p:sp>
      <p:sp>
        <p:nvSpPr>
          <p:cNvPr id="3" name="TextBox 2">
            <a:extLst>
              <a:ext uri="{FF2B5EF4-FFF2-40B4-BE49-F238E27FC236}">
                <a16:creationId xmlns:a16="http://schemas.microsoft.com/office/drawing/2014/main" id="{DE545D49-28DB-AE5C-C380-5BEE13EB53C1}"/>
              </a:ext>
            </a:extLst>
          </p:cNvPr>
          <p:cNvSpPr txBox="1"/>
          <p:nvPr/>
        </p:nvSpPr>
        <p:spPr>
          <a:xfrm>
            <a:off x="6353092" y="1678359"/>
            <a:ext cx="5287618" cy="4639732"/>
          </a:xfrm>
          <a:prstGeom prst="rect">
            <a:avLst/>
          </a:prstGeom>
          <a:noFill/>
        </p:spPr>
        <p:txBody>
          <a:bodyPr wrap="square" lIns="91440" tIns="45720" rIns="91440" bIns="45720" rtlCol="0" anchor="t">
            <a:spAutoFit/>
          </a:bodyPr>
          <a:lstStyle/>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In über 500 Märkten im Einsatz</a:t>
            </a:r>
          </a:p>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Wöchentlich über:</a:t>
            </a: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6.000 Checklisten</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40.000 Arbeitspunkte</a:t>
            </a:r>
            <a:endParaRPr lang="en-US" sz="1600" dirty="0">
              <a:solidFill>
                <a:schemeClr val="bg1"/>
              </a:solidFill>
              <a:latin typeface="Montserrat Medium"/>
              <a:ea typeface="Roboto"/>
              <a:cs typeface="Futura Medium"/>
            </a:endParaRP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25.000 Bilder</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1.800 </a:t>
            </a:r>
            <a:r>
              <a:rPr lang="de-DE" sz="1600" dirty="0" err="1">
                <a:solidFill>
                  <a:schemeClr val="bg1"/>
                </a:solidFill>
                <a:latin typeface="Montserrat Medium"/>
                <a:ea typeface="Roboto"/>
                <a:cs typeface="Futura Medium"/>
              </a:rPr>
              <a:t>To</a:t>
            </a:r>
            <a:r>
              <a:rPr lang="de-DE" sz="1600" dirty="0">
                <a:solidFill>
                  <a:schemeClr val="bg1"/>
                </a:solidFill>
                <a:latin typeface="Montserrat Medium"/>
                <a:ea typeface="Roboto"/>
                <a:cs typeface="Futura Medium"/>
              </a:rPr>
              <a:t> </a:t>
            </a:r>
            <a:r>
              <a:rPr lang="de-DE" sz="1600" dirty="0" err="1">
                <a:solidFill>
                  <a:schemeClr val="bg1"/>
                </a:solidFill>
                <a:latin typeface="Montserrat Medium"/>
                <a:ea typeface="Roboto"/>
                <a:cs typeface="Futura Medium"/>
              </a:rPr>
              <a:t>Do’s</a:t>
            </a:r>
            <a:endParaRPr lang="en-US" sz="1600" b="1" dirty="0">
              <a:solidFill>
                <a:schemeClr val="bg1"/>
              </a:solidFill>
              <a:latin typeface="Montserrat Medium"/>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a:ea typeface="Roboto"/>
                <a:cs typeface="Futura Medium"/>
              </a:rPr>
              <a:t>App Android / iOS basiert</a:t>
            </a:r>
            <a:endParaRPr lang="en-US" b="1" dirty="0">
              <a:solidFill>
                <a:schemeClr val="bg1"/>
              </a:solidFill>
              <a:latin typeface="Montserrat Medium"/>
              <a:ea typeface="Roboto"/>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Schnell implementiert – keine IT-Eingriffe</a:t>
            </a:r>
          </a:p>
          <a:p>
            <a:pPr marL="285750" indent="-285750">
              <a:lnSpc>
                <a:spcPct val="150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Hohe Akzeptanz auf der Fläche – sehr anwenderfreundlich</a:t>
            </a:r>
            <a:endParaRPr lang="en-US" b="1" dirty="0">
              <a:solidFill>
                <a:schemeClr val="bg1"/>
              </a:solidFill>
              <a:latin typeface="Montserrat Medium" panose="00000600000000000000" pitchFamily="2" charset="0"/>
              <a:ea typeface="Roboto"/>
              <a:cs typeface="Futura Medium" panose="020B0602020204020303" pitchFamily="34" charset="-79"/>
            </a:endParaRPr>
          </a:p>
          <a:p>
            <a:endParaRPr lang="en-US" dirty="0"/>
          </a:p>
        </p:txBody>
      </p:sp>
      <p:sp>
        <p:nvSpPr>
          <p:cNvPr id="7" name="TextBox 6">
            <a:extLst>
              <a:ext uri="{FF2B5EF4-FFF2-40B4-BE49-F238E27FC236}">
                <a16:creationId xmlns:a16="http://schemas.microsoft.com/office/drawing/2014/main" id="{33CC6697-6A6B-0FB7-E183-E5A58B04CD38}"/>
              </a:ext>
            </a:extLst>
          </p:cNvPr>
          <p:cNvSpPr txBox="1"/>
          <p:nvPr/>
        </p:nvSpPr>
        <p:spPr>
          <a:xfrm>
            <a:off x="6272229" y="5917981"/>
            <a:ext cx="5904099" cy="400110"/>
          </a:xfrm>
          <a:prstGeom prst="rect">
            <a:avLst/>
          </a:prstGeom>
          <a:noFill/>
        </p:spPr>
        <p:txBody>
          <a:bodyPr wrap="square" rtlCol="0">
            <a:spAutoFit/>
          </a:bodyPr>
          <a:lstStyle/>
          <a:p>
            <a:pPr>
              <a:spcBef>
                <a:spcPts val="300"/>
              </a:spcBef>
              <a:spcAft>
                <a:spcPts val="300"/>
              </a:spcAft>
            </a:pPr>
            <a:r>
              <a:rPr lang="de-DE" sz="2000" b="1" dirty="0">
                <a:solidFill>
                  <a:schemeClr val="accent2"/>
                </a:solidFill>
                <a:latin typeface="Montserrat Medium" panose="00000600000000000000" pitchFamily="2" charset="0"/>
                <a:ea typeface="Roboto"/>
                <a:cs typeface="Futura Medium" panose="020B0602020204020303" pitchFamily="34" charset="-79"/>
              </a:rPr>
              <a:t>Schluss mit Zettelwirtschaft &amp; WhatsApp</a:t>
            </a:r>
            <a:endParaRPr lang="de-DE" sz="2000" b="1" dirty="0">
              <a:solidFill>
                <a:schemeClr val="accent2"/>
              </a:solidFill>
              <a:latin typeface="Montserrat Medium" panose="00000600000000000000" pitchFamily="2" charset="0"/>
              <a:ea typeface="Roboto" panose="020B0604020202020204" charset="0"/>
              <a:cs typeface="Futura Medium" panose="020B0602020204020303" pitchFamily="34" charset="-79"/>
            </a:endParaRPr>
          </a:p>
        </p:txBody>
      </p:sp>
      <p:pic>
        <p:nvPicPr>
          <p:cNvPr id="4" name="Picture 3" descr="A person wearing a apron holding a tablet&#10;&#10;Description automatically generated">
            <a:extLst>
              <a:ext uri="{FF2B5EF4-FFF2-40B4-BE49-F238E27FC236}">
                <a16:creationId xmlns:a16="http://schemas.microsoft.com/office/drawing/2014/main" id="{E227AE71-75B3-7904-AC9B-C2BA0265B099}"/>
              </a:ext>
            </a:extLst>
          </p:cNvPr>
          <p:cNvPicPr>
            <a:picLocks noChangeAspect="1"/>
          </p:cNvPicPr>
          <p:nvPr/>
        </p:nvPicPr>
        <p:blipFill>
          <a:blip r:embed="rId2">
            <a:extLst>
              <a:ext uri="{28A0092B-C50C-407E-A947-70E740481C1C}">
                <a14:useLocalDpi xmlns:a14="http://schemas.microsoft.com/office/drawing/2010/main" val="0"/>
              </a:ext>
            </a:extLst>
          </a:blip>
          <a:srcRect l="44562" t="729" r="9867" b="4733"/>
          <a:stretch/>
        </p:blipFill>
        <p:spPr>
          <a:xfrm>
            <a:off x="-317779" y="-1904"/>
            <a:ext cx="6038718" cy="6858000"/>
          </a:xfrm>
          <a:prstGeom prst="rect">
            <a:avLst/>
          </a:prstGeom>
        </p:spPr>
      </p:pic>
      <p:cxnSp>
        <p:nvCxnSpPr>
          <p:cNvPr id="13" name="Straight Connector 12">
            <a:extLst>
              <a:ext uri="{FF2B5EF4-FFF2-40B4-BE49-F238E27FC236}">
                <a16:creationId xmlns:a16="http://schemas.microsoft.com/office/drawing/2014/main" id="{FBFBEC0B-A58B-0ACB-3E00-25C862654C91}"/>
              </a:ext>
            </a:extLst>
          </p:cNvPr>
          <p:cNvCxnSpPr>
            <a:cxnSpLocks/>
          </p:cNvCxnSpPr>
          <p:nvPr/>
        </p:nvCxnSpPr>
        <p:spPr>
          <a:xfrm flipV="1">
            <a:off x="-3215720" y="3826114"/>
            <a:ext cx="2207704" cy="1557665"/>
          </a:xfrm>
          <a:prstGeom prst="line">
            <a:avLst/>
          </a:prstGeom>
          <a:ln w="76200">
            <a:solidFill>
              <a:srgbClr val="0099BF"/>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DBD400-5EA5-81BF-C57B-A53A551D1FD0}"/>
              </a:ext>
            </a:extLst>
          </p:cNvPr>
          <p:cNvCxnSpPr>
            <a:cxnSpLocks/>
          </p:cNvCxnSpPr>
          <p:nvPr/>
        </p:nvCxnSpPr>
        <p:spPr>
          <a:xfrm>
            <a:off x="-3215720" y="2025073"/>
            <a:ext cx="2207704" cy="1801041"/>
          </a:xfrm>
          <a:prstGeom prst="line">
            <a:avLst/>
          </a:prstGeom>
          <a:ln w="76200">
            <a:solidFill>
              <a:srgbClr val="66E0FF"/>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0268ED-2A03-9D88-9A5F-84F593B10980}"/>
              </a:ext>
            </a:extLst>
          </p:cNvPr>
          <p:cNvCxnSpPr>
            <a:cxnSpLocks/>
          </p:cNvCxnSpPr>
          <p:nvPr/>
        </p:nvCxnSpPr>
        <p:spPr>
          <a:xfrm>
            <a:off x="-3147644" y="3826114"/>
            <a:ext cx="2139628" cy="0"/>
          </a:xfrm>
          <a:prstGeom prst="line">
            <a:avLst/>
          </a:prstGeom>
          <a:ln w="76200">
            <a:solidFill>
              <a:srgbClr val="00CCFF"/>
            </a:solidFill>
            <a:tailEnd type="ova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CD639B0E-FCDB-A360-DFBD-7AF461D1764E}"/>
              </a:ext>
            </a:extLst>
          </p:cNvPr>
          <p:cNvSpPr/>
          <p:nvPr/>
        </p:nvSpPr>
        <p:spPr>
          <a:xfrm>
            <a:off x="-8866325" y="1922164"/>
            <a:ext cx="6316466" cy="922792"/>
          </a:xfrm>
          <a:prstGeom prst="roundRect">
            <a:avLst/>
          </a:prstGeom>
          <a:solidFill>
            <a:srgbClr val="66E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Steigerung Personaleffizienz</a:t>
            </a:r>
            <a:endParaRPr lang="en-US" sz="2200" dirty="0">
              <a:latin typeface="Montserrat Medium" panose="00000600000000000000" pitchFamily="2" charset="0"/>
              <a:cs typeface="Futura Medium" panose="020B0602020204020303" pitchFamily="34" charset="-79"/>
            </a:endParaRPr>
          </a:p>
        </p:txBody>
      </p:sp>
      <p:sp>
        <p:nvSpPr>
          <p:cNvPr id="17" name="Rounded Rectangle 16">
            <a:extLst>
              <a:ext uri="{FF2B5EF4-FFF2-40B4-BE49-F238E27FC236}">
                <a16:creationId xmlns:a16="http://schemas.microsoft.com/office/drawing/2014/main" id="{D5DC2D36-FD48-254A-11D9-1FBA443AFC9B}"/>
              </a:ext>
            </a:extLst>
          </p:cNvPr>
          <p:cNvSpPr/>
          <p:nvPr/>
        </p:nvSpPr>
        <p:spPr>
          <a:xfrm>
            <a:off x="-8875508" y="3356130"/>
            <a:ext cx="6326656" cy="922793"/>
          </a:xfrm>
          <a:prstGeom prst="roundRect">
            <a:avLst/>
          </a:prstGeom>
          <a:solidFill>
            <a:srgbClr val="0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Optimierung Qualitätsmanagement</a:t>
            </a:r>
          </a:p>
        </p:txBody>
      </p:sp>
      <p:sp>
        <p:nvSpPr>
          <p:cNvPr id="18" name="Rounded Rectangle 17">
            <a:extLst>
              <a:ext uri="{FF2B5EF4-FFF2-40B4-BE49-F238E27FC236}">
                <a16:creationId xmlns:a16="http://schemas.microsoft.com/office/drawing/2014/main" id="{70103888-3E6B-A678-8DFE-56F95BDCE8A3}"/>
              </a:ext>
            </a:extLst>
          </p:cNvPr>
          <p:cNvSpPr/>
          <p:nvPr/>
        </p:nvSpPr>
        <p:spPr>
          <a:xfrm>
            <a:off x="-8866325" y="4790096"/>
            <a:ext cx="6316466" cy="922793"/>
          </a:xfrm>
          <a:prstGeom prst="roundRect">
            <a:avLst/>
          </a:prstGeom>
          <a:solidFill>
            <a:srgbClr val="0099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Digitalisierung der Vertriebssteuerung</a:t>
            </a:r>
            <a:endParaRPr lang="en-US" sz="2200" dirty="0">
              <a:solidFill>
                <a:schemeClr val="bg1"/>
              </a:solidFill>
              <a:latin typeface="Montserrat Medium" panose="00000600000000000000" pitchFamily="2" charset="0"/>
              <a:cs typeface="Futura Medium" panose="020B0602020204020303" pitchFamily="34" charset="-79"/>
            </a:endParaRPr>
          </a:p>
        </p:txBody>
      </p:sp>
      <p:pic>
        <p:nvPicPr>
          <p:cNvPr id="20" name="Picture 19" descr="A blue and orange logo&#10;&#10;Description automatically generated">
            <a:extLst>
              <a:ext uri="{FF2B5EF4-FFF2-40B4-BE49-F238E27FC236}">
                <a16:creationId xmlns:a16="http://schemas.microsoft.com/office/drawing/2014/main" id="{4FE21A00-9727-1118-26AD-E2BFAEB32522}"/>
              </a:ext>
            </a:extLst>
          </p:cNvPr>
          <p:cNvPicPr>
            <a:picLocks noChangeAspect="1"/>
          </p:cNvPicPr>
          <p:nvPr/>
        </p:nvPicPr>
        <p:blipFill>
          <a:blip r:embed="rId3"/>
          <a:stretch>
            <a:fillRect/>
          </a:stretch>
        </p:blipFill>
        <p:spPr>
          <a:xfrm>
            <a:off x="9293848" y="-1737405"/>
            <a:ext cx="1963158" cy="857857"/>
          </a:xfrm>
          <a:prstGeom prst="rect">
            <a:avLst/>
          </a:prstGeom>
        </p:spPr>
      </p:pic>
    </p:spTree>
    <p:extLst>
      <p:ext uri="{BB962C8B-B14F-4D97-AF65-F5344CB8AC3E}">
        <p14:creationId xmlns:p14="http://schemas.microsoft.com/office/powerpoint/2010/main" val="414227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688F96E1-1651-8047-7E30-9BB57B83CD65}"/>
              </a:ext>
            </a:extLst>
          </p:cNvPr>
          <p:cNvCxnSpPr>
            <a:cxnSpLocks/>
          </p:cNvCxnSpPr>
          <p:nvPr/>
        </p:nvCxnSpPr>
        <p:spPr>
          <a:xfrm flipV="1">
            <a:off x="6686550" y="3826114"/>
            <a:ext cx="2207704" cy="1557665"/>
          </a:xfrm>
          <a:prstGeom prst="line">
            <a:avLst/>
          </a:prstGeom>
          <a:ln w="76200">
            <a:solidFill>
              <a:srgbClr val="0099BF"/>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D015157-1625-6EC0-9B88-7AFAE5560686}"/>
              </a:ext>
            </a:extLst>
          </p:cNvPr>
          <p:cNvCxnSpPr>
            <a:cxnSpLocks/>
          </p:cNvCxnSpPr>
          <p:nvPr/>
        </p:nvCxnSpPr>
        <p:spPr>
          <a:xfrm>
            <a:off x="6686550" y="2025073"/>
            <a:ext cx="2207704" cy="1801041"/>
          </a:xfrm>
          <a:prstGeom prst="line">
            <a:avLst/>
          </a:prstGeom>
          <a:ln w="76200">
            <a:solidFill>
              <a:srgbClr val="66E0FF"/>
            </a:soli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49B20E4-A8F3-86B3-0405-DD40EB74DB50}"/>
              </a:ext>
            </a:extLst>
          </p:cNvPr>
          <p:cNvCxnSpPr>
            <a:cxnSpLocks/>
          </p:cNvCxnSpPr>
          <p:nvPr/>
        </p:nvCxnSpPr>
        <p:spPr>
          <a:xfrm>
            <a:off x="6754626" y="3826114"/>
            <a:ext cx="2139628" cy="0"/>
          </a:xfrm>
          <a:prstGeom prst="line">
            <a:avLst/>
          </a:prstGeom>
          <a:ln w="76200">
            <a:solidFill>
              <a:srgbClr val="00CCFF"/>
            </a:solidFill>
            <a:tailEnd type="ova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EBF8D711-AE1B-0825-ED8A-2A8A1742A257}"/>
              </a:ext>
            </a:extLst>
          </p:cNvPr>
          <p:cNvSpPr>
            <a:spLocks noGrp="1"/>
          </p:cNvSpPr>
          <p:nvPr>
            <p:ph type="sldNum" sz="quarter" idx="12"/>
          </p:nvPr>
        </p:nvSpPr>
        <p:spPr/>
        <p:txBody>
          <a:bodyPr/>
          <a:lstStyle/>
          <a:p>
            <a:fld id="{A8CC698C-A01C-4AB2-8012-FDE6FF3537BB}" type="slidenum">
              <a:rPr lang="de-DE" b="1" dirty="0" smtClean="0">
                <a:solidFill>
                  <a:srgbClr val="E27702"/>
                </a:solidFill>
              </a:rPr>
              <a:t>4</a:t>
            </a:fld>
            <a:endParaRPr lang="de-DE" b="1" dirty="0">
              <a:solidFill>
                <a:srgbClr val="E27702"/>
              </a:solidFill>
            </a:endParaRPr>
          </a:p>
        </p:txBody>
      </p:sp>
      <p:pic>
        <p:nvPicPr>
          <p:cNvPr id="11" name="Picture 10" descr="A blue and orange logo&#10;&#10;Description automatically generated">
            <a:extLst>
              <a:ext uri="{FF2B5EF4-FFF2-40B4-BE49-F238E27FC236}">
                <a16:creationId xmlns:a16="http://schemas.microsoft.com/office/drawing/2014/main" id="{6981156A-7180-5B98-6057-3A44DCAEDF09}"/>
              </a:ext>
            </a:extLst>
          </p:cNvPr>
          <p:cNvPicPr>
            <a:picLocks noChangeAspect="1"/>
          </p:cNvPicPr>
          <p:nvPr/>
        </p:nvPicPr>
        <p:blipFill>
          <a:blip r:embed="rId2"/>
          <a:stretch>
            <a:fillRect/>
          </a:stretch>
        </p:blipFill>
        <p:spPr>
          <a:xfrm>
            <a:off x="9293848" y="3302943"/>
            <a:ext cx="1963158" cy="857857"/>
          </a:xfrm>
          <a:prstGeom prst="rect">
            <a:avLst/>
          </a:prstGeom>
        </p:spPr>
      </p:pic>
      <p:sp>
        <p:nvSpPr>
          <p:cNvPr id="3" name="TextBox 2">
            <a:extLst>
              <a:ext uri="{FF2B5EF4-FFF2-40B4-BE49-F238E27FC236}">
                <a16:creationId xmlns:a16="http://schemas.microsoft.com/office/drawing/2014/main" id="{382F50DE-7558-0D40-A564-3B64015695C3}"/>
              </a:ext>
            </a:extLst>
          </p:cNvPr>
          <p:cNvSpPr txBox="1"/>
          <p:nvPr/>
        </p:nvSpPr>
        <p:spPr>
          <a:xfrm>
            <a:off x="1134325" y="711104"/>
            <a:ext cx="9408977" cy="461665"/>
          </a:xfrm>
          <a:prstGeom prst="rect">
            <a:avLst/>
          </a:prstGeom>
          <a:noFill/>
        </p:spPr>
        <p:txBody>
          <a:bodyPr wrap="square" rtlCol="0">
            <a:spAutoFit/>
          </a:bodyPr>
          <a:lstStyle/>
          <a:p>
            <a:r>
              <a:rPr lang="en-US" sz="2400" b="1" dirty="0" err="1">
                <a:solidFill>
                  <a:srgbClr val="03586E"/>
                </a:solidFill>
                <a:latin typeface="Montserrat Medium" panose="00000600000000000000" pitchFamily="2" charset="0"/>
                <a:cs typeface="Futura" panose="020B0602020204020303" pitchFamily="34" charset="-79"/>
              </a:rPr>
              <a:t>Aufgaben</a:t>
            </a:r>
            <a:r>
              <a:rPr lang="en-US" sz="2400" b="1" dirty="0">
                <a:solidFill>
                  <a:srgbClr val="03586E"/>
                </a:solidFill>
                <a:latin typeface="Montserrat Medium" panose="00000600000000000000" pitchFamily="2" charset="0"/>
                <a:cs typeface="Futura" panose="020B0602020204020303" pitchFamily="34" charset="-79"/>
              </a:rPr>
              <a:t> der MCL App </a:t>
            </a:r>
            <a:r>
              <a:rPr lang="en-US" sz="2400" b="1" dirty="0" err="1">
                <a:solidFill>
                  <a:srgbClr val="03586E"/>
                </a:solidFill>
                <a:latin typeface="Montserrat Medium" panose="00000600000000000000" pitchFamily="2" charset="0"/>
                <a:cs typeface="Futura" panose="020B0602020204020303" pitchFamily="34" charset="-79"/>
              </a:rPr>
              <a:t>im</a:t>
            </a:r>
            <a:r>
              <a:rPr lang="en-US" sz="2400" b="1" dirty="0">
                <a:solidFill>
                  <a:srgbClr val="03586E"/>
                </a:solidFill>
                <a:latin typeface="Montserrat Medium" panose="00000600000000000000" pitchFamily="2" charset="0"/>
                <a:cs typeface="Futura" panose="020B0602020204020303" pitchFamily="34" charset="-79"/>
              </a:rPr>
              <a:t> </a:t>
            </a:r>
            <a:r>
              <a:rPr lang="en-US" sz="2400" b="1" dirty="0" err="1">
                <a:solidFill>
                  <a:srgbClr val="03586E"/>
                </a:solidFill>
                <a:latin typeface="Montserrat Medium" panose="00000600000000000000" pitchFamily="2" charset="0"/>
                <a:cs typeface="Futura" panose="020B0602020204020303" pitchFamily="34" charset="-79"/>
              </a:rPr>
              <a:t>täglichen</a:t>
            </a:r>
            <a:r>
              <a:rPr lang="en-US" sz="2400" b="1" dirty="0">
                <a:solidFill>
                  <a:srgbClr val="03586E"/>
                </a:solidFill>
                <a:latin typeface="Montserrat Medium" panose="00000600000000000000" pitchFamily="2" charset="0"/>
                <a:cs typeface="Futura" panose="020B0602020204020303" pitchFamily="34" charset="-79"/>
              </a:rPr>
              <a:t> </a:t>
            </a:r>
            <a:r>
              <a:rPr lang="en-US" sz="2400" b="1" dirty="0" err="1">
                <a:solidFill>
                  <a:srgbClr val="03586E"/>
                </a:solidFill>
                <a:latin typeface="Montserrat Medium" panose="00000600000000000000" pitchFamily="2" charset="0"/>
                <a:cs typeface="Futura" panose="020B0602020204020303" pitchFamily="34" charset="-79"/>
              </a:rPr>
              <a:t>Einsatz</a:t>
            </a:r>
            <a:endParaRPr lang="en-US" sz="2400" b="1" dirty="0">
              <a:solidFill>
                <a:srgbClr val="03586E"/>
              </a:solidFill>
              <a:latin typeface="Montserrat Medium" panose="00000600000000000000" pitchFamily="2" charset="0"/>
              <a:cs typeface="Futura" panose="020B0602020204020303" pitchFamily="34" charset="-79"/>
            </a:endParaRPr>
          </a:p>
        </p:txBody>
      </p:sp>
      <p:sp>
        <p:nvSpPr>
          <p:cNvPr id="4" name="Rounded Rectangle 3">
            <a:extLst>
              <a:ext uri="{FF2B5EF4-FFF2-40B4-BE49-F238E27FC236}">
                <a16:creationId xmlns:a16="http://schemas.microsoft.com/office/drawing/2014/main" id="{A5F9FAF2-742E-3555-F21A-5EC5AD7F60E5}"/>
              </a:ext>
            </a:extLst>
          </p:cNvPr>
          <p:cNvSpPr/>
          <p:nvPr/>
        </p:nvSpPr>
        <p:spPr>
          <a:xfrm>
            <a:off x="1035945" y="1922164"/>
            <a:ext cx="6316466" cy="922792"/>
          </a:xfrm>
          <a:prstGeom prst="roundRect">
            <a:avLst/>
          </a:prstGeom>
          <a:solidFill>
            <a:srgbClr val="66E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Steigerung Personaleffizienz</a:t>
            </a:r>
            <a:endParaRPr lang="en-US" sz="2200" dirty="0">
              <a:latin typeface="Montserrat Medium" panose="00000600000000000000" pitchFamily="2" charset="0"/>
              <a:cs typeface="Futura Medium" panose="020B0602020204020303" pitchFamily="34" charset="-79"/>
            </a:endParaRPr>
          </a:p>
        </p:txBody>
      </p:sp>
      <p:sp>
        <p:nvSpPr>
          <p:cNvPr id="5" name="Rounded Rectangle 4">
            <a:extLst>
              <a:ext uri="{FF2B5EF4-FFF2-40B4-BE49-F238E27FC236}">
                <a16:creationId xmlns:a16="http://schemas.microsoft.com/office/drawing/2014/main" id="{07DC1E54-4DEC-8DA2-4785-A4DEFF5A1CD6}"/>
              </a:ext>
            </a:extLst>
          </p:cNvPr>
          <p:cNvSpPr/>
          <p:nvPr/>
        </p:nvSpPr>
        <p:spPr>
          <a:xfrm>
            <a:off x="1026762" y="3356130"/>
            <a:ext cx="6326656" cy="922793"/>
          </a:xfrm>
          <a:prstGeom prst="roundRect">
            <a:avLst/>
          </a:prstGeom>
          <a:solidFill>
            <a:srgbClr val="0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Optimierung Qualitätsmanagement</a:t>
            </a:r>
          </a:p>
        </p:txBody>
      </p:sp>
      <p:sp>
        <p:nvSpPr>
          <p:cNvPr id="10" name="Rounded Rectangle 9">
            <a:extLst>
              <a:ext uri="{FF2B5EF4-FFF2-40B4-BE49-F238E27FC236}">
                <a16:creationId xmlns:a16="http://schemas.microsoft.com/office/drawing/2014/main" id="{91D5D402-E55D-3DC5-3D35-157A1DA8085E}"/>
              </a:ext>
            </a:extLst>
          </p:cNvPr>
          <p:cNvSpPr/>
          <p:nvPr/>
        </p:nvSpPr>
        <p:spPr>
          <a:xfrm>
            <a:off x="1035945" y="4790096"/>
            <a:ext cx="6316466" cy="922793"/>
          </a:xfrm>
          <a:prstGeom prst="roundRect">
            <a:avLst/>
          </a:prstGeom>
          <a:solidFill>
            <a:srgbClr val="0099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Digitalisierung der Vertriebssteuerung</a:t>
            </a:r>
            <a:endParaRPr lang="en-US" sz="2200" dirty="0">
              <a:solidFill>
                <a:schemeClr val="bg1"/>
              </a:solidFill>
              <a:latin typeface="Montserrat Medium" panose="00000600000000000000" pitchFamily="2" charset="0"/>
              <a:cs typeface="Futura Medium" panose="020B0602020204020303" pitchFamily="34" charset="-79"/>
            </a:endParaRPr>
          </a:p>
        </p:txBody>
      </p:sp>
      <p:cxnSp>
        <p:nvCxnSpPr>
          <p:cNvPr id="13" name="Google Shape;142;p19">
            <a:extLst>
              <a:ext uri="{FF2B5EF4-FFF2-40B4-BE49-F238E27FC236}">
                <a16:creationId xmlns:a16="http://schemas.microsoft.com/office/drawing/2014/main" id="{81B865CB-4BB3-157F-156A-25EE59124405}"/>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
        <p:nvSpPr>
          <p:cNvPr id="8" name="Rounded Rectangle 7">
            <a:extLst>
              <a:ext uri="{FF2B5EF4-FFF2-40B4-BE49-F238E27FC236}">
                <a16:creationId xmlns:a16="http://schemas.microsoft.com/office/drawing/2014/main" id="{F93FDBF3-BD05-8F2A-C246-4077B027A5A7}"/>
              </a:ext>
            </a:extLst>
          </p:cNvPr>
          <p:cNvSpPr/>
          <p:nvPr/>
        </p:nvSpPr>
        <p:spPr>
          <a:xfrm>
            <a:off x="-10083935" y="3728512"/>
            <a:ext cx="8303514" cy="2118674"/>
          </a:xfrm>
          <a:prstGeom prst="roundRect">
            <a:avLst/>
          </a:prstGeom>
          <a:solidFill>
            <a:srgbClr val="40D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139C6E4-45E1-3C8C-54EE-22B3D52E9EF8}"/>
              </a:ext>
            </a:extLst>
          </p:cNvPr>
          <p:cNvSpPr/>
          <p:nvPr/>
        </p:nvSpPr>
        <p:spPr>
          <a:xfrm>
            <a:off x="-8473497" y="702136"/>
            <a:ext cx="8303514" cy="2786132"/>
          </a:xfrm>
          <a:prstGeom prst="roundRect">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4">
            <a:extLst>
              <a:ext uri="{FF2B5EF4-FFF2-40B4-BE49-F238E27FC236}">
                <a16:creationId xmlns:a16="http://schemas.microsoft.com/office/drawing/2014/main" id="{75E04027-8F5E-3B38-7A49-4441B74C175A}"/>
              </a:ext>
            </a:extLst>
          </p:cNvPr>
          <p:cNvSpPr txBox="1"/>
          <p:nvPr/>
        </p:nvSpPr>
        <p:spPr>
          <a:xfrm>
            <a:off x="-7972371" y="3966315"/>
            <a:ext cx="5653514" cy="1643527"/>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Eine Studie der EEC Köln ergab: Knapp 80 Prozent der Kunden bemängelten Verfügbarkeiten. Das betraf vor allem Obst, Gemüse, Milch- und Getreideprodukte. Bei nicht verfügbaren Produkten wechselt rund jeder Zweite das Geschäft. </a:t>
            </a:r>
            <a:r>
              <a:rPr lang="en-US" sz="1375" dirty="0">
                <a:latin typeface="Montserrat Medium" pitchFamily="2" charset="77"/>
              </a:rPr>
              <a:t>​(EEC Köln </a:t>
            </a:r>
            <a:r>
              <a:rPr lang="en-US" sz="1375" dirty="0" err="1">
                <a:latin typeface="Montserrat Medium" pitchFamily="2" charset="77"/>
              </a:rPr>
              <a:t>Studie</a:t>
            </a:r>
            <a:r>
              <a:rPr lang="en-US" sz="1375" dirty="0">
                <a:latin typeface="Montserrat Medium" pitchFamily="2" charset="77"/>
              </a:rPr>
              <a:t> </a:t>
            </a:r>
            <a:r>
              <a:rPr lang="en-US" sz="1375" dirty="0" err="1">
                <a:latin typeface="Montserrat Medium" pitchFamily="2" charset="77"/>
              </a:rPr>
              <a:t>Juni</a:t>
            </a:r>
            <a:r>
              <a:rPr lang="en-US" sz="1375" dirty="0">
                <a:latin typeface="Montserrat Medium" pitchFamily="2" charset="77"/>
              </a:rPr>
              <a:t> 2024)</a:t>
            </a:r>
            <a:endParaRPr lang="de-DE" sz="1375" dirty="0">
              <a:latin typeface="Montserrat Medium" pitchFamily="2" charset="77"/>
            </a:endParaRPr>
          </a:p>
        </p:txBody>
      </p:sp>
      <p:sp>
        <p:nvSpPr>
          <p:cNvPr id="14" name="Textfeld 15">
            <a:extLst>
              <a:ext uri="{FF2B5EF4-FFF2-40B4-BE49-F238E27FC236}">
                <a16:creationId xmlns:a16="http://schemas.microsoft.com/office/drawing/2014/main" id="{9BC3C291-9B5C-3A1B-DF5B-1F136F347D30}"/>
              </a:ext>
            </a:extLst>
          </p:cNvPr>
          <p:cNvSpPr txBox="1"/>
          <p:nvPr/>
        </p:nvSpPr>
        <p:spPr>
          <a:xfrm>
            <a:off x="-6472419" y="956273"/>
            <a:ext cx="5870714" cy="2278316"/>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Die deutsche Wirtschaft sieht sich in den kommenden Jahren mit einem zunehmenden Fachkräftemangel konfrontiert, der auch den LEH stark treffen wird. Laut einer aktuellen Studie des arbeitgebernahen Instituts der deutschen Wirtschaft (IW) könnte der Verkaufsbereich bis 2027 besonders betroffen sein, mit einer prognostizierten Lücke von etwa 37.000 Fachkräften. (LEH Zeitung 9.08.2024)</a:t>
            </a:r>
            <a:r>
              <a:rPr lang="en-US" sz="1375" dirty="0">
                <a:latin typeface="Montserrat Medium" pitchFamily="2" charset="77"/>
              </a:rPr>
              <a:t>​</a:t>
            </a:r>
          </a:p>
        </p:txBody>
      </p:sp>
      <p:sp>
        <p:nvSpPr>
          <p:cNvPr id="15" name="Rectangle 3">
            <a:extLst>
              <a:ext uri="{FF2B5EF4-FFF2-40B4-BE49-F238E27FC236}">
                <a16:creationId xmlns:a16="http://schemas.microsoft.com/office/drawing/2014/main" id="{523992F9-8B35-99D7-6F54-C11FEE845DCF}"/>
              </a:ext>
            </a:extLst>
          </p:cNvPr>
          <p:cNvSpPr/>
          <p:nvPr/>
        </p:nvSpPr>
        <p:spPr>
          <a:xfrm>
            <a:off x="19804566" y="-3806"/>
            <a:ext cx="3828571" cy="6859902"/>
          </a:xfrm>
          <a:prstGeom prst="rect">
            <a:avLst/>
          </a:prstGeom>
          <a:gradFill flip="none" rotWithShape="1">
            <a:gsLst>
              <a:gs pos="0">
                <a:schemeClr val="bg1"/>
              </a:gs>
              <a:gs pos="7000">
                <a:schemeClr val="bg1">
                  <a:lumMod val="95000"/>
                </a:schemeClr>
              </a:gs>
              <a:gs pos="65000">
                <a:srgbClr val="48A0B7"/>
              </a:gs>
              <a:gs pos="43000">
                <a:schemeClr val="accent1">
                  <a:lumMod val="100000"/>
                </a:schemeClr>
              </a:gs>
              <a:gs pos="100000">
                <a:srgbClr val="03586E"/>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F02B53A6-C63D-A6C8-4049-6509A41DD09C}"/>
              </a:ext>
            </a:extLst>
          </p:cNvPr>
          <p:cNvSpPr/>
          <p:nvPr/>
        </p:nvSpPr>
        <p:spPr>
          <a:xfrm>
            <a:off x="17713367" y="390293"/>
            <a:ext cx="6203564" cy="10853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endParaRPr lang="en-US" sz="2000" dirty="0">
              <a:solidFill>
                <a:schemeClr val="bg1"/>
              </a:solidFill>
              <a:latin typeface="Futura Medium" panose="020B0602020204020303" pitchFamily="34" charset="-79"/>
              <a:cs typeface="Futura Medium" panose="020B0602020204020303" pitchFamily="34" charset="-79"/>
            </a:endParaRPr>
          </a:p>
        </p:txBody>
      </p:sp>
      <p:sp>
        <p:nvSpPr>
          <p:cNvPr id="17" name="TextBox 16">
            <a:extLst>
              <a:ext uri="{FF2B5EF4-FFF2-40B4-BE49-F238E27FC236}">
                <a16:creationId xmlns:a16="http://schemas.microsoft.com/office/drawing/2014/main" id="{A592CD7D-D668-4907-7519-7FF0943F467D}"/>
              </a:ext>
            </a:extLst>
          </p:cNvPr>
          <p:cNvSpPr txBox="1"/>
          <p:nvPr/>
        </p:nvSpPr>
        <p:spPr>
          <a:xfrm>
            <a:off x="18239098" y="702136"/>
            <a:ext cx="5111004" cy="461665"/>
          </a:xfrm>
          <a:prstGeom prst="rect">
            <a:avLst/>
          </a:prstGeom>
          <a:noFill/>
        </p:spPr>
        <p:txBody>
          <a:bodyPr wrap="square" rtlCol="0">
            <a:spAutoFit/>
          </a:bodyPr>
          <a:lstStyle/>
          <a:p>
            <a:r>
              <a:rPr lang="en-US" sz="2400" b="1" dirty="0">
                <a:solidFill>
                  <a:schemeClr val="bg1"/>
                </a:solidFill>
                <a:latin typeface="Montserrat Medium" panose="00000600000000000000" pitchFamily="2" charset="0"/>
                <a:cs typeface="Futura" panose="020B0602020204020303" pitchFamily="34" charset="-79"/>
              </a:rPr>
              <a:t>MCL App </a:t>
            </a:r>
            <a:r>
              <a:rPr lang="en-US" sz="2400" b="1" dirty="0" err="1">
                <a:solidFill>
                  <a:schemeClr val="bg1"/>
                </a:solidFill>
                <a:latin typeface="Montserrat Medium" panose="00000600000000000000" pitchFamily="2" charset="0"/>
                <a:cs typeface="Futura" panose="020B0602020204020303" pitchFamily="34" charset="-79"/>
              </a:rPr>
              <a:t>im</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täglichen</a:t>
            </a:r>
            <a:r>
              <a:rPr lang="en-US" sz="2400" b="1" dirty="0">
                <a:solidFill>
                  <a:schemeClr val="bg1"/>
                </a:solidFill>
                <a:latin typeface="Montserrat Medium" panose="00000600000000000000" pitchFamily="2" charset="0"/>
                <a:cs typeface="Futura" panose="020B0602020204020303" pitchFamily="34" charset="-79"/>
              </a:rPr>
              <a:t> </a:t>
            </a:r>
            <a:r>
              <a:rPr lang="en-US" sz="2400" b="1" dirty="0" err="1">
                <a:solidFill>
                  <a:schemeClr val="bg1"/>
                </a:solidFill>
                <a:latin typeface="Montserrat Medium" panose="00000600000000000000" pitchFamily="2" charset="0"/>
                <a:cs typeface="Futura" panose="020B0602020204020303" pitchFamily="34" charset="-79"/>
              </a:rPr>
              <a:t>Einsatz</a:t>
            </a:r>
            <a:endParaRPr lang="en-US" sz="2400" b="1" dirty="0">
              <a:solidFill>
                <a:schemeClr val="bg1"/>
              </a:solidFill>
              <a:latin typeface="Montserrat Medium" panose="00000600000000000000" pitchFamily="2" charset="0"/>
              <a:cs typeface="Futura" panose="020B0602020204020303" pitchFamily="34" charset="-79"/>
            </a:endParaRPr>
          </a:p>
        </p:txBody>
      </p:sp>
      <p:sp>
        <p:nvSpPr>
          <p:cNvPr id="18" name="TextBox 17">
            <a:extLst>
              <a:ext uri="{FF2B5EF4-FFF2-40B4-BE49-F238E27FC236}">
                <a16:creationId xmlns:a16="http://schemas.microsoft.com/office/drawing/2014/main" id="{7763C074-F057-EFD0-A394-31BBE278E52E}"/>
              </a:ext>
            </a:extLst>
          </p:cNvPr>
          <p:cNvSpPr txBox="1"/>
          <p:nvPr/>
        </p:nvSpPr>
        <p:spPr>
          <a:xfrm>
            <a:off x="17794230" y="1678359"/>
            <a:ext cx="5287618" cy="4639732"/>
          </a:xfrm>
          <a:prstGeom prst="rect">
            <a:avLst/>
          </a:prstGeom>
          <a:noFill/>
        </p:spPr>
        <p:txBody>
          <a:bodyPr wrap="square" lIns="91440" tIns="45720" rIns="91440" bIns="45720" rtlCol="0" anchor="t">
            <a:spAutoFit/>
          </a:bodyPr>
          <a:lstStyle/>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In über 500 Märkten im Einsatz</a:t>
            </a:r>
          </a:p>
          <a:p>
            <a:pPr marL="285750" indent="-285750">
              <a:lnSpc>
                <a:spcPct val="175000"/>
              </a:lnSpc>
              <a:buClr>
                <a:srgbClr val="F2F2F2"/>
              </a:buClr>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Wöchentlich über:</a:t>
            </a: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6.000 Checklisten</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40.000 Arbeitspunkte</a:t>
            </a:r>
            <a:endParaRPr lang="en-US" sz="1600" dirty="0">
              <a:solidFill>
                <a:schemeClr val="bg1"/>
              </a:solidFill>
              <a:latin typeface="Montserrat Medium"/>
              <a:ea typeface="Roboto"/>
              <a:cs typeface="Futura Medium"/>
            </a:endParaRPr>
          </a:p>
          <a:p>
            <a:pPr marL="742950" lvl="1" indent="-285750">
              <a:lnSpc>
                <a:spcPct val="175000"/>
              </a:lnSpc>
              <a:buFont typeface="Arial" panose="020B0604020202020204" pitchFamily="34" charset="0"/>
              <a:buChar char="•"/>
            </a:pPr>
            <a:r>
              <a:rPr lang="de-DE" sz="1600" dirty="0">
                <a:solidFill>
                  <a:schemeClr val="bg1"/>
                </a:solidFill>
                <a:latin typeface="Montserrat Medium"/>
                <a:ea typeface="Roboto"/>
                <a:cs typeface="Futura Medium"/>
              </a:rPr>
              <a:t>25.000 Bilder</a:t>
            </a:r>
            <a:r>
              <a:rPr lang="en-US" sz="1600" dirty="0">
                <a:solidFill>
                  <a:schemeClr val="bg1"/>
                </a:solidFill>
                <a:latin typeface="Montserrat Medium"/>
                <a:ea typeface="Roboto"/>
                <a:cs typeface="Futura Medium"/>
              </a:rPr>
              <a:t> &amp; </a:t>
            </a:r>
            <a:r>
              <a:rPr lang="de-DE" sz="1600" dirty="0">
                <a:solidFill>
                  <a:schemeClr val="bg1"/>
                </a:solidFill>
                <a:latin typeface="Montserrat Medium"/>
                <a:ea typeface="Roboto"/>
                <a:cs typeface="Futura Medium"/>
              </a:rPr>
              <a:t>1.800 </a:t>
            </a:r>
            <a:r>
              <a:rPr lang="de-DE" sz="1600" dirty="0" err="1">
                <a:solidFill>
                  <a:schemeClr val="bg1"/>
                </a:solidFill>
                <a:latin typeface="Montserrat Medium"/>
                <a:ea typeface="Roboto"/>
                <a:cs typeface="Futura Medium"/>
              </a:rPr>
              <a:t>To</a:t>
            </a:r>
            <a:r>
              <a:rPr lang="de-DE" sz="1600" dirty="0">
                <a:solidFill>
                  <a:schemeClr val="bg1"/>
                </a:solidFill>
                <a:latin typeface="Montserrat Medium"/>
                <a:ea typeface="Roboto"/>
                <a:cs typeface="Futura Medium"/>
              </a:rPr>
              <a:t> </a:t>
            </a:r>
            <a:r>
              <a:rPr lang="de-DE" sz="1600" dirty="0" err="1">
                <a:solidFill>
                  <a:schemeClr val="bg1"/>
                </a:solidFill>
                <a:latin typeface="Montserrat Medium"/>
                <a:ea typeface="Roboto"/>
                <a:cs typeface="Futura Medium"/>
              </a:rPr>
              <a:t>Do’s</a:t>
            </a:r>
            <a:endParaRPr lang="en-US" sz="1600" b="1" dirty="0">
              <a:solidFill>
                <a:schemeClr val="bg1"/>
              </a:solidFill>
              <a:latin typeface="Montserrat Medium"/>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a:ea typeface="Roboto"/>
                <a:cs typeface="Futura Medium"/>
              </a:rPr>
              <a:t>App Android / iOS basiert</a:t>
            </a:r>
            <a:endParaRPr lang="en-US" b="1" dirty="0">
              <a:solidFill>
                <a:schemeClr val="bg1"/>
              </a:solidFill>
              <a:latin typeface="Montserrat Medium"/>
              <a:ea typeface="Roboto"/>
              <a:cs typeface="Futura Medium"/>
            </a:endParaRPr>
          </a:p>
          <a:p>
            <a:pPr marL="285750" indent="-285750">
              <a:lnSpc>
                <a:spcPct val="175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Schnell implementiert – keine IT-Eingriffe</a:t>
            </a:r>
          </a:p>
          <a:p>
            <a:pPr marL="285750" indent="-285750">
              <a:lnSpc>
                <a:spcPct val="150000"/>
              </a:lnSpc>
              <a:buFont typeface="Arial" panose="020B0604020202020204" pitchFamily="34" charset="0"/>
              <a:buChar char="•"/>
            </a:pPr>
            <a:r>
              <a:rPr lang="de-DE" b="1" dirty="0">
                <a:solidFill>
                  <a:schemeClr val="bg1"/>
                </a:solidFill>
                <a:latin typeface="Montserrat Medium" panose="00000600000000000000" pitchFamily="2" charset="0"/>
                <a:ea typeface="Roboto"/>
                <a:cs typeface="Futura Medium" panose="020B0602020204020303" pitchFamily="34" charset="-79"/>
              </a:rPr>
              <a:t>Hohe Akzeptanz auf der Fläche – sehr anwenderfreundlich</a:t>
            </a:r>
            <a:endParaRPr lang="en-US" b="1" dirty="0">
              <a:solidFill>
                <a:schemeClr val="bg1"/>
              </a:solidFill>
              <a:latin typeface="Montserrat Medium" panose="00000600000000000000" pitchFamily="2" charset="0"/>
              <a:ea typeface="Roboto"/>
              <a:cs typeface="Futura Medium" panose="020B0602020204020303" pitchFamily="34" charset="-79"/>
            </a:endParaRPr>
          </a:p>
          <a:p>
            <a:endParaRPr lang="en-US" dirty="0"/>
          </a:p>
        </p:txBody>
      </p:sp>
    </p:spTree>
    <p:extLst>
      <p:ext uri="{BB962C8B-B14F-4D97-AF65-F5344CB8AC3E}">
        <p14:creationId xmlns:p14="http://schemas.microsoft.com/office/powerpoint/2010/main" val="3306640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F29DBF90-33CD-717D-A602-EA71A27FB829}"/>
              </a:ext>
            </a:extLst>
          </p:cNvPr>
          <p:cNvSpPr/>
          <p:nvPr/>
        </p:nvSpPr>
        <p:spPr>
          <a:xfrm>
            <a:off x="-1431235" y="3728741"/>
            <a:ext cx="8303514" cy="2118674"/>
          </a:xfrm>
          <a:prstGeom prst="roundRect">
            <a:avLst/>
          </a:prstGeom>
          <a:solidFill>
            <a:srgbClr val="40D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81D37EF-C23F-5385-9A92-3401229A9BB2}"/>
              </a:ext>
            </a:extLst>
          </p:cNvPr>
          <p:cNvSpPr/>
          <p:nvPr/>
        </p:nvSpPr>
        <p:spPr>
          <a:xfrm>
            <a:off x="-1431235" y="702365"/>
            <a:ext cx="8303514" cy="2786132"/>
          </a:xfrm>
          <a:prstGeom prst="roundRect">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BF8D711-AE1B-0825-ED8A-2A8A1742A257}"/>
              </a:ext>
            </a:extLst>
          </p:cNvPr>
          <p:cNvSpPr>
            <a:spLocks noGrp="1"/>
          </p:cNvSpPr>
          <p:nvPr>
            <p:ph type="sldNum" sz="quarter" idx="12"/>
          </p:nvPr>
        </p:nvSpPr>
        <p:spPr/>
        <p:txBody>
          <a:bodyPr/>
          <a:lstStyle/>
          <a:p>
            <a:fld id="{A8CC698C-A01C-4AB2-8012-FDE6FF3537BB}" type="slidenum">
              <a:rPr lang="de-DE" b="1" dirty="0" smtClean="0">
                <a:solidFill>
                  <a:srgbClr val="E27702"/>
                </a:solidFill>
              </a:rPr>
              <a:t>5</a:t>
            </a:fld>
            <a:endParaRPr lang="de-DE" b="1" dirty="0">
              <a:solidFill>
                <a:srgbClr val="E27702"/>
              </a:solidFill>
            </a:endParaRPr>
          </a:p>
        </p:txBody>
      </p:sp>
      <p:sp>
        <p:nvSpPr>
          <p:cNvPr id="5" name="Textfeld 4"/>
          <p:cNvSpPr txBox="1"/>
          <p:nvPr/>
        </p:nvSpPr>
        <p:spPr>
          <a:xfrm>
            <a:off x="7527234" y="1560796"/>
            <a:ext cx="3988904" cy="3278077"/>
          </a:xfrm>
          <a:prstGeom prst="rect">
            <a:avLst/>
          </a:prstGeom>
          <a:noFill/>
        </p:spPr>
        <p:txBody>
          <a:bodyPr wrap="square" rtlCol="0">
            <a:spAutoFit/>
          </a:bodyPr>
          <a:lstStyle/>
          <a:p>
            <a:pPr>
              <a:lnSpc>
                <a:spcPct val="125000"/>
              </a:lnSpc>
            </a:pPr>
            <a:r>
              <a:rPr lang="de-DE" sz="2800" b="1" dirty="0">
                <a:solidFill>
                  <a:srgbClr val="03586E"/>
                </a:solidFill>
                <a:latin typeface="Montserrat Medium" panose="00000600000000000000" pitchFamily="2" charset="0"/>
                <a:cs typeface="Futura" panose="020B0602020204020303" pitchFamily="34" charset="-79"/>
              </a:rPr>
              <a:t>Bessere Personaleffizienz verhindert Warenlücken und fördert die Kundenbindung</a:t>
            </a:r>
          </a:p>
        </p:txBody>
      </p:sp>
      <p:sp>
        <p:nvSpPr>
          <p:cNvPr id="15" name="Textfeld 14"/>
          <p:cNvSpPr txBox="1"/>
          <p:nvPr/>
        </p:nvSpPr>
        <p:spPr>
          <a:xfrm>
            <a:off x="680329" y="3966315"/>
            <a:ext cx="5653514" cy="1643527"/>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Eine Studie der EEC Köln ergab: Knapp 80 Prozent der Kunden bemängelten Verfügbarkeiten. Das betraf vor allem Obst, Gemüse, Milch- und Getreideprodukte. Bei nicht verfügbaren Produkten wechselt rund jeder Zweite das Geschäft. </a:t>
            </a:r>
            <a:r>
              <a:rPr lang="en-US" sz="1375" dirty="0">
                <a:latin typeface="Montserrat Medium" pitchFamily="2" charset="77"/>
              </a:rPr>
              <a:t>​(EEC Köln </a:t>
            </a:r>
            <a:r>
              <a:rPr lang="en-US" sz="1375" dirty="0" err="1">
                <a:latin typeface="Montserrat Medium" pitchFamily="2" charset="77"/>
              </a:rPr>
              <a:t>Studie</a:t>
            </a:r>
            <a:r>
              <a:rPr lang="en-US" sz="1375" dirty="0">
                <a:latin typeface="Montserrat Medium" pitchFamily="2" charset="77"/>
              </a:rPr>
              <a:t> </a:t>
            </a:r>
            <a:r>
              <a:rPr lang="en-US" sz="1375" dirty="0" err="1">
                <a:latin typeface="Montserrat Medium" pitchFamily="2" charset="77"/>
              </a:rPr>
              <a:t>Juni</a:t>
            </a:r>
            <a:r>
              <a:rPr lang="en-US" sz="1375" dirty="0">
                <a:latin typeface="Montserrat Medium" pitchFamily="2" charset="77"/>
              </a:rPr>
              <a:t> 2024)</a:t>
            </a:r>
            <a:endParaRPr lang="de-DE" sz="1375" dirty="0">
              <a:latin typeface="Montserrat Medium" pitchFamily="2" charset="77"/>
            </a:endParaRPr>
          </a:p>
        </p:txBody>
      </p:sp>
      <p:sp>
        <p:nvSpPr>
          <p:cNvPr id="16" name="Textfeld 15"/>
          <p:cNvSpPr txBox="1"/>
          <p:nvPr/>
        </p:nvSpPr>
        <p:spPr>
          <a:xfrm>
            <a:off x="569843" y="956273"/>
            <a:ext cx="5870714" cy="2278316"/>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Die deutsche Wirtschaft sieht sich in den kommenden Jahren mit einem zunehmenden Fachkräftemangel konfrontiert, der auch den LEH stark treffen wird. Laut einer aktuellen Studie des arbeitgebernahen Instituts der deutschen Wirtschaft (IW) könnte der Verkaufsbereich bis 2027 besonders betroffen sein, mit einer prognostizierten Lücke von etwa 37.000 Fachkräften. (LEH Zeitung 9.08.2024)</a:t>
            </a:r>
            <a:r>
              <a:rPr lang="en-US" sz="1375" dirty="0">
                <a:latin typeface="Montserrat Medium" pitchFamily="2" charset="77"/>
              </a:rPr>
              <a:t>​</a:t>
            </a:r>
          </a:p>
        </p:txBody>
      </p:sp>
      <p:sp>
        <p:nvSpPr>
          <p:cNvPr id="9" name="Rounded Rectangle 8">
            <a:extLst>
              <a:ext uri="{FF2B5EF4-FFF2-40B4-BE49-F238E27FC236}">
                <a16:creationId xmlns:a16="http://schemas.microsoft.com/office/drawing/2014/main" id="{711DFF34-5FCC-B7E6-9485-181C0F495E25}"/>
              </a:ext>
            </a:extLst>
          </p:cNvPr>
          <p:cNvSpPr/>
          <p:nvPr/>
        </p:nvSpPr>
        <p:spPr>
          <a:xfrm>
            <a:off x="-14475401" y="1922164"/>
            <a:ext cx="6316466" cy="922792"/>
          </a:xfrm>
          <a:prstGeom prst="roundRect">
            <a:avLst/>
          </a:prstGeom>
          <a:solidFill>
            <a:srgbClr val="66E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Steigerung Personaleffizienz</a:t>
            </a:r>
            <a:endParaRPr lang="en-US" sz="2200" dirty="0">
              <a:latin typeface="Montserrat Medium" panose="00000600000000000000" pitchFamily="2" charset="0"/>
              <a:cs typeface="Futura Medium" panose="020B0602020204020303" pitchFamily="34" charset="-79"/>
            </a:endParaRPr>
          </a:p>
        </p:txBody>
      </p:sp>
      <p:sp>
        <p:nvSpPr>
          <p:cNvPr id="10" name="Rounded Rectangle 9">
            <a:extLst>
              <a:ext uri="{FF2B5EF4-FFF2-40B4-BE49-F238E27FC236}">
                <a16:creationId xmlns:a16="http://schemas.microsoft.com/office/drawing/2014/main" id="{028BBBAE-15E6-C198-8AF2-4F4BC2A6054E}"/>
              </a:ext>
            </a:extLst>
          </p:cNvPr>
          <p:cNvSpPr/>
          <p:nvPr/>
        </p:nvSpPr>
        <p:spPr>
          <a:xfrm>
            <a:off x="-12371650" y="3356130"/>
            <a:ext cx="6326656" cy="922793"/>
          </a:xfrm>
          <a:prstGeom prst="roundRect">
            <a:avLst/>
          </a:prstGeom>
          <a:solidFill>
            <a:srgbClr val="00CC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Optimierung Qualitätsmanagement</a:t>
            </a:r>
          </a:p>
        </p:txBody>
      </p:sp>
      <p:sp>
        <p:nvSpPr>
          <p:cNvPr id="11" name="Rounded Rectangle 10">
            <a:extLst>
              <a:ext uri="{FF2B5EF4-FFF2-40B4-BE49-F238E27FC236}">
                <a16:creationId xmlns:a16="http://schemas.microsoft.com/office/drawing/2014/main" id="{F9AA1EB6-D9C3-E81A-5857-DDA81E1D0FFC}"/>
              </a:ext>
            </a:extLst>
          </p:cNvPr>
          <p:cNvSpPr/>
          <p:nvPr/>
        </p:nvSpPr>
        <p:spPr>
          <a:xfrm>
            <a:off x="-8637957" y="4790096"/>
            <a:ext cx="6316466" cy="922793"/>
          </a:xfrm>
          <a:prstGeom prst="roundRect">
            <a:avLst/>
          </a:prstGeom>
          <a:solidFill>
            <a:srgbClr val="0099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2200" dirty="0">
                <a:solidFill>
                  <a:schemeClr val="bg1"/>
                </a:solidFill>
                <a:latin typeface="Montserrat Medium" panose="00000600000000000000" pitchFamily="2" charset="0"/>
                <a:cs typeface="Futura Medium" panose="020B0602020204020303" pitchFamily="34" charset="-79"/>
              </a:rPr>
              <a:t>Digitalisierung der Vertriebssteuerung</a:t>
            </a:r>
            <a:endParaRPr lang="en-US" sz="2200" dirty="0">
              <a:solidFill>
                <a:schemeClr val="bg1"/>
              </a:solidFill>
              <a:latin typeface="Montserrat Medium" panose="00000600000000000000" pitchFamily="2" charset="0"/>
              <a:cs typeface="Futura Medium" panose="020B0602020204020303" pitchFamily="34" charset="-79"/>
            </a:endParaRPr>
          </a:p>
        </p:txBody>
      </p:sp>
      <p:cxnSp>
        <p:nvCxnSpPr>
          <p:cNvPr id="12" name="Straight Connector 11">
            <a:extLst>
              <a:ext uri="{FF2B5EF4-FFF2-40B4-BE49-F238E27FC236}">
                <a16:creationId xmlns:a16="http://schemas.microsoft.com/office/drawing/2014/main" id="{A1455A6D-20BA-F919-EF0B-D7D6BB265CFD}"/>
              </a:ext>
            </a:extLst>
          </p:cNvPr>
          <p:cNvCxnSpPr>
            <a:cxnSpLocks/>
          </p:cNvCxnSpPr>
          <p:nvPr/>
        </p:nvCxnSpPr>
        <p:spPr>
          <a:xfrm flipV="1">
            <a:off x="13065042" y="3826114"/>
            <a:ext cx="2207704" cy="1557665"/>
          </a:xfrm>
          <a:prstGeom prst="line">
            <a:avLst/>
          </a:prstGeom>
          <a:ln w="76200">
            <a:solidFill>
              <a:srgbClr val="0099BF"/>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7672FF-4108-D97E-BDBF-6B367C398B41}"/>
              </a:ext>
            </a:extLst>
          </p:cNvPr>
          <p:cNvCxnSpPr>
            <a:cxnSpLocks/>
          </p:cNvCxnSpPr>
          <p:nvPr/>
        </p:nvCxnSpPr>
        <p:spPr>
          <a:xfrm>
            <a:off x="13065042" y="2025073"/>
            <a:ext cx="2207704" cy="1801041"/>
          </a:xfrm>
          <a:prstGeom prst="line">
            <a:avLst/>
          </a:prstGeom>
          <a:ln w="76200">
            <a:solidFill>
              <a:srgbClr val="66E0FF"/>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C3EC46-8AD6-7B0D-DC41-663D3DD8823E}"/>
              </a:ext>
            </a:extLst>
          </p:cNvPr>
          <p:cNvCxnSpPr>
            <a:cxnSpLocks/>
          </p:cNvCxnSpPr>
          <p:nvPr/>
        </p:nvCxnSpPr>
        <p:spPr>
          <a:xfrm>
            <a:off x="13133118" y="3826114"/>
            <a:ext cx="2139628" cy="0"/>
          </a:xfrm>
          <a:prstGeom prst="line">
            <a:avLst/>
          </a:prstGeom>
          <a:ln w="76200">
            <a:solidFill>
              <a:srgbClr val="00CCFF"/>
            </a:solidFill>
            <a:tailEnd type="oval"/>
          </a:ln>
        </p:spPr>
        <p:style>
          <a:lnRef idx="1">
            <a:schemeClr val="accent1"/>
          </a:lnRef>
          <a:fillRef idx="0">
            <a:schemeClr val="accent1"/>
          </a:fillRef>
          <a:effectRef idx="0">
            <a:schemeClr val="accent1"/>
          </a:effectRef>
          <a:fontRef idx="minor">
            <a:schemeClr val="tx1"/>
          </a:fontRef>
        </p:style>
      </p:cxnSp>
      <p:pic>
        <p:nvPicPr>
          <p:cNvPr id="20" name="Picture 19" descr="A blue and orange logo&#10;&#10;Description automatically generated">
            <a:extLst>
              <a:ext uri="{FF2B5EF4-FFF2-40B4-BE49-F238E27FC236}">
                <a16:creationId xmlns:a16="http://schemas.microsoft.com/office/drawing/2014/main" id="{8B9E5B9C-F182-4807-571B-EB634946CB0B}"/>
              </a:ext>
            </a:extLst>
          </p:cNvPr>
          <p:cNvPicPr>
            <a:picLocks noChangeAspect="1"/>
          </p:cNvPicPr>
          <p:nvPr/>
        </p:nvPicPr>
        <p:blipFill>
          <a:blip r:embed="rId2"/>
          <a:stretch>
            <a:fillRect/>
          </a:stretch>
        </p:blipFill>
        <p:spPr>
          <a:xfrm>
            <a:off x="15672340" y="3302943"/>
            <a:ext cx="1963158" cy="857857"/>
          </a:xfrm>
          <a:prstGeom prst="rect">
            <a:avLst/>
          </a:prstGeom>
        </p:spPr>
      </p:pic>
      <p:pic>
        <p:nvPicPr>
          <p:cNvPr id="37" name="Picture 36" descr="A blue and orange logo&#10;&#10;Description automatically generated">
            <a:extLst>
              <a:ext uri="{FF2B5EF4-FFF2-40B4-BE49-F238E27FC236}">
                <a16:creationId xmlns:a16="http://schemas.microsoft.com/office/drawing/2014/main" id="{D3ED36A4-871B-DFF5-54C8-F7230E309E3A}"/>
              </a:ext>
            </a:extLst>
          </p:cNvPr>
          <p:cNvPicPr>
            <a:picLocks noChangeAspect="1"/>
          </p:cNvPicPr>
          <p:nvPr/>
        </p:nvPicPr>
        <p:blipFill>
          <a:blip r:embed="rId2"/>
          <a:stretch>
            <a:fillRect/>
          </a:stretch>
        </p:blipFill>
        <p:spPr>
          <a:xfrm>
            <a:off x="14952520" y="3521675"/>
            <a:ext cx="1143002" cy="499467"/>
          </a:xfrm>
          <a:prstGeom prst="rect">
            <a:avLst/>
          </a:prstGeom>
        </p:spPr>
      </p:pic>
      <p:grpSp>
        <p:nvGrpSpPr>
          <p:cNvPr id="38" name="Gruppieren 52">
            <a:extLst>
              <a:ext uri="{FF2B5EF4-FFF2-40B4-BE49-F238E27FC236}">
                <a16:creationId xmlns:a16="http://schemas.microsoft.com/office/drawing/2014/main" id="{430B31CF-CBE5-BF5F-4354-003E0098E273}"/>
              </a:ext>
            </a:extLst>
          </p:cNvPr>
          <p:cNvGrpSpPr/>
          <p:nvPr/>
        </p:nvGrpSpPr>
        <p:grpSpPr>
          <a:xfrm>
            <a:off x="13296836" y="1614920"/>
            <a:ext cx="4471482" cy="4386746"/>
            <a:chOff x="498892" y="1700588"/>
            <a:chExt cx="4471482" cy="4386746"/>
          </a:xfrm>
        </p:grpSpPr>
        <p:grpSp>
          <p:nvGrpSpPr>
            <p:cNvPr id="39" name="Gruppieren 53">
              <a:extLst>
                <a:ext uri="{FF2B5EF4-FFF2-40B4-BE49-F238E27FC236}">
                  <a16:creationId xmlns:a16="http://schemas.microsoft.com/office/drawing/2014/main" id="{70AE06A2-D68C-CC36-75C7-F4C9E537884C}"/>
                </a:ext>
              </a:extLst>
            </p:cNvPr>
            <p:cNvGrpSpPr/>
            <p:nvPr/>
          </p:nvGrpSpPr>
          <p:grpSpPr>
            <a:xfrm>
              <a:off x="498892" y="1700588"/>
              <a:ext cx="4425067" cy="4386746"/>
              <a:chOff x="334801" y="1526715"/>
              <a:chExt cx="4425067" cy="4386746"/>
            </a:xfrm>
          </p:grpSpPr>
          <p:grpSp>
            <p:nvGrpSpPr>
              <p:cNvPr id="41" name="Gruppieren 55">
                <a:extLst>
                  <a:ext uri="{FF2B5EF4-FFF2-40B4-BE49-F238E27FC236}">
                    <a16:creationId xmlns:a16="http://schemas.microsoft.com/office/drawing/2014/main" id="{D51A95A7-6EAC-90B2-E979-740D16CD9C53}"/>
                  </a:ext>
                </a:extLst>
              </p:cNvPr>
              <p:cNvGrpSpPr/>
              <p:nvPr/>
            </p:nvGrpSpPr>
            <p:grpSpPr>
              <a:xfrm>
                <a:off x="334801" y="1526715"/>
                <a:ext cx="4425067" cy="4386746"/>
                <a:chOff x="876000" y="1505483"/>
                <a:chExt cx="3847018" cy="3847034"/>
              </a:xfrm>
            </p:grpSpPr>
            <p:sp>
              <p:nvSpPr>
                <p:cNvPr id="64" name="Freeform 5">
                  <a:extLst>
                    <a:ext uri="{FF2B5EF4-FFF2-40B4-BE49-F238E27FC236}">
                      <a16:creationId xmlns:a16="http://schemas.microsoft.com/office/drawing/2014/main" id="{D618EB34-E147-3461-B808-6092712C3992}"/>
                    </a:ext>
                  </a:extLst>
                </p:cNvPr>
                <p:cNvSpPr>
                  <a:spLocks/>
                </p:cNvSpPr>
                <p:nvPr/>
              </p:nvSpPr>
              <p:spPr bwMode="auto">
                <a:xfrm>
                  <a:off x="987989" y="1505483"/>
                  <a:ext cx="2023191" cy="1598624"/>
                </a:xfrm>
                <a:custGeom>
                  <a:avLst/>
                  <a:gdLst>
                    <a:gd name="T0" fmla="*/ 285 w 559"/>
                    <a:gd name="T1" fmla="*/ 442 h 442"/>
                    <a:gd name="T2" fmla="*/ 210 w 559"/>
                    <a:gd name="T3" fmla="*/ 415 h 442"/>
                    <a:gd name="T4" fmla="*/ 145 w 559"/>
                    <a:gd name="T5" fmla="*/ 335 h 442"/>
                    <a:gd name="T6" fmla="*/ 79 w 559"/>
                    <a:gd name="T7" fmla="*/ 379 h 442"/>
                    <a:gd name="T8" fmla="*/ 3 w 559"/>
                    <a:gd name="T9" fmla="*/ 355 h 442"/>
                    <a:gd name="T10" fmla="*/ 0 w 559"/>
                    <a:gd name="T11" fmla="*/ 350 h 442"/>
                    <a:gd name="T12" fmla="*/ 492 w 559"/>
                    <a:gd name="T13" fmla="*/ 0 h 442"/>
                    <a:gd name="T14" fmla="*/ 495 w 559"/>
                    <a:gd name="T15" fmla="*/ 1 h 442"/>
                    <a:gd name="T16" fmla="*/ 496 w 559"/>
                    <a:gd name="T17" fmla="*/ 90 h 442"/>
                    <a:gd name="T18" fmla="*/ 500 w 559"/>
                    <a:gd name="T19" fmla="*/ 94 h 442"/>
                    <a:gd name="T20" fmla="*/ 500 w 559"/>
                    <a:gd name="T21" fmla="*/ 213 h 442"/>
                    <a:gd name="T22" fmla="*/ 496 w 559"/>
                    <a:gd name="T23" fmla="*/ 217 h 442"/>
                    <a:gd name="T24" fmla="*/ 492 w 559"/>
                    <a:gd name="T25" fmla="*/ 302 h 442"/>
                    <a:gd name="T26" fmla="*/ 489 w 559"/>
                    <a:gd name="T27" fmla="*/ 302 h 442"/>
                    <a:gd name="T28" fmla="*/ 481 w 559"/>
                    <a:gd name="T29" fmla="*/ 303 h 442"/>
                    <a:gd name="T30" fmla="*/ 477 w 559"/>
                    <a:gd name="T31" fmla="*/ 303 h 442"/>
                    <a:gd name="T32" fmla="*/ 468 w 559"/>
                    <a:gd name="T33" fmla="*/ 304 h 442"/>
                    <a:gd name="T34" fmla="*/ 461 w 559"/>
                    <a:gd name="T35" fmla="*/ 305 h 442"/>
                    <a:gd name="T36" fmla="*/ 455 w 559"/>
                    <a:gd name="T37" fmla="*/ 306 h 442"/>
                    <a:gd name="T38" fmla="*/ 446 w 559"/>
                    <a:gd name="T39" fmla="*/ 308 h 442"/>
                    <a:gd name="T40" fmla="*/ 442 w 559"/>
                    <a:gd name="T41" fmla="*/ 309 h 442"/>
                    <a:gd name="T42" fmla="*/ 434 w 559"/>
                    <a:gd name="T43" fmla="*/ 312 h 442"/>
                    <a:gd name="T44" fmla="*/ 425 w 559"/>
                    <a:gd name="T45" fmla="*/ 315 h 442"/>
                    <a:gd name="T46" fmla="*/ 417 w 559"/>
                    <a:gd name="T47" fmla="*/ 318 h 442"/>
                    <a:gd name="T48" fmla="*/ 409 w 559"/>
                    <a:gd name="T49" fmla="*/ 321 h 442"/>
                    <a:gd name="T50" fmla="*/ 401 w 559"/>
                    <a:gd name="T51" fmla="*/ 325 h 442"/>
                    <a:gd name="T52" fmla="*/ 393 w 559"/>
                    <a:gd name="T53" fmla="*/ 328 h 442"/>
                    <a:gd name="T54" fmla="*/ 385 w 559"/>
                    <a:gd name="T55" fmla="*/ 333 h 442"/>
                    <a:gd name="T56" fmla="*/ 378 w 559"/>
                    <a:gd name="T57" fmla="*/ 337 h 442"/>
                    <a:gd name="T58" fmla="*/ 371 w 559"/>
                    <a:gd name="T59" fmla="*/ 342 h 442"/>
                    <a:gd name="T60" fmla="*/ 364 w 559"/>
                    <a:gd name="T61" fmla="*/ 347 h 442"/>
                    <a:gd name="T62" fmla="*/ 357 w 559"/>
                    <a:gd name="T63" fmla="*/ 352 h 442"/>
                    <a:gd name="T64" fmla="*/ 350 w 559"/>
                    <a:gd name="T65" fmla="*/ 358 h 442"/>
                    <a:gd name="T66" fmla="*/ 344 w 559"/>
                    <a:gd name="T67" fmla="*/ 363 h 442"/>
                    <a:gd name="T68" fmla="*/ 338 w 559"/>
                    <a:gd name="T69" fmla="*/ 369 h 442"/>
                    <a:gd name="T70" fmla="*/ 289 w 559"/>
                    <a:gd name="T71" fmla="*/ 4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9" h="442">
                      <a:moveTo>
                        <a:pt x="286" y="442"/>
                      </a:moveTo>
                      <a:cubicBezTo>
                        <a:pt x="285" y="442"/>
                        <a:pt x="285" y="442"/>
                        <a:pt x="285" y="442"/>
                      </a:cubicBezTo>
                      <a:cubicBezTo>
                        <a:pt x="213" y="420"/>
                        <a:pt x="213" y="420"/>
                        <a:pt x="213" y="420"/>
                      </a:cubicBezTo>
                      <a:cubicBezTo>
                        <a:pt x="211" y="419"/>
                        <a:pt x="210" y="417"/>
                        <a:pt x="210" y="415"/>
                      </a:cubicBezTo>
                      <a:cubicBezTo>
                        <a:pt x="211" y="411"/>
                        <a:pt x="212" y="406"/>
                        <a:pt x="212" y="402"/>
                      </a:cubicBezTo>
                      <a:cubicBezTo>
                        <a:pt x="212" y="365"/>
                        <a:pt x="182" y="335"/>
                        <a:pt x="145" y="335"/>
                      </a:cubicBezTo>
                      <a:cubicBezTo>
                        <a:pt x="118" y="335"/>
                        <a:pt x="93" y="351"/>
                        <a:pt x="83" y="376"/>
                      </a:cubicBezTo>
                      <a:cubicBezTo>
                        <a:pt x="82" y="378"/>
                        <a:pt x="81" y="379"/>
                        <a:pt x="79" y="379"/>
                      </a:cubicBezTo>
                      <a:cubicBezTo>
                        <a:pt x="79" y="379"/>
                        <a:pt x="78" y="379"/>
                        <a:pt x="78" y="378"/>
                      </a:cubicBezTo>
                      <a:cubicBezTo>
                        <a:pt x="3" y="355"/>
                        <a:pt x="3" y="355"/>
                        <a:pt x="3" y="355"/>
                      </a:cubicBezTo>
                      <a:cubicBezTo>
                        <a:pt x="2" y="355"/>
                        <a:pt x="1" y="354"/>
                        <a:pt x="0" y="353"/>
                      </a:cubicBezTo>
                      <a:cubicBezTo>
                        <a:pt x="0" y="352"/>
                        <a:pt x="0" y="351"/>
                        <a:pt x="0" y="350"/>
                      </a:cubicBezTo>
                      <a:cubicBezTo>
                        <a:pt x="37" y="249"/>
                        <a:pt x="103" y="162"/>
                        <a:pt x="191" y="99"/>
                      </a:cubicBezTo>
                      <a:cubicBezTo>
                        <a:pt x="280" y="36"/>
                        <a:pt x="384" y="2"/>
                        <a:pt x="492" y="0"/>
                      </a:cubicBezTo>
                      <a:cubicBezTo>
                        <a:pt x="492" y="0"/>
                        <a:pt x="492" y="0"/>
                        <a:pt x="492" y="0"/>
                      </a:cubicBezTo>
                      <a:cubicBezTo>
                        <a:pt x="493" y="0"/>
                        <a:pt x="494" y="0"/>
                        <a:pt x="495" y="1"/>
                      </a:cubicBezTo>
                      <a:cubicBezTo>
                        <a:pt x="495" y="2"/>
                        <a:pt x="496" y="3"/>
                        <a:pt x="496" y="4"/>
                      </a:cubicBezTo>
                      <a:cubicBezTo>
                        <a:pt x="496" y="90"/>
                        <a:pt x="496" y="90"/>
                        <a:pt x="496" y="90"/>
                      </a:cubicBezTo>
                      <a:cubicBezTo>
                        <a:pt x="496" y="93"/>
                        <a:pt x="498" y="94"/>
                        <a:pt x="500" y="94"/>
                      </a:cubicBezTo>
                      <a:cubicBezTo>
                        <a:pt x="500" y="94"/>
                        <a:pt x="500" y="94"/>
                        <a:pt x="500" y="94"/>
                      </a:cubicBezTo>
                      <a:cubicBezTo>
                        <a:pt x="533" y="95"/>
                        <a:pt x="559" y="121"/>
                        <a:pt x="559" y="154"/>
                      </a:cubicBezTo>
                      <a:cubicBezTo>
                        <a:pt x="559" y="186"/>
                        <a:pt x="533" y="213"/>
                        <a:pt x="500" y="213"/>
                      </a:cubicBezTo>
                      <a:cubicBezTo>
                        <a:pt x="500" y="213"/>
                        <a:pt x="500" y="213"/>
                        <a:pt x="500" y="213"/>
                      </a:cubicBezTo>
                      <a:cubicBezTo>
                        <a:pt x="498" y="213"/>
                        <a:pt x="496" y="214"/>
                        <a:pt x="496" y="217"/>
                      </a:cubicBezTo>
                      <a:cubicBezTo>
                        <a:pt x="496" y="298"/>
                        <a:pt x="496" y="298"/>
                        <a:pt x="496" y="298"/>
                      </a:cubicBezTo>
                      <a:cubicBezTo>
                        <a:pt x="496" y="300"/>
                        <a:pt x="494" y="302"/>
                        <a:pt x="492" y="302"/>
                      </a:cubicBezTo>
                      <a:cubicBezTo>
                        <a:pt x="491" y="302"/>
                        <a:pt x="491" y="302"/>
                        <a:pt x="491" y="302"/>
                      </a:cubicBezTo>
                      <a:cubicBezTo>
                        <a:pt x="490" y="302"/>
                        <a:pt x="489" y="302"/>
                        <a:pt x="489" y="302"/>
                      </a:cubicBezTo>
                      <a:cubicBezTo>
                        <a:pt x="487" y="302"/>
                        <a:pt x="487" y="302"/>
                        <a:pt x="487" y="302"/>
                      </a:cubicBezTo>
                      <a:cubicBezTo>
                        <a:pt x="485" y="303"/>
                        <a:pt x="483" y="303"/>
                        <a:pt x="481" y="303"/>
                      </a:cubicBezTo>
                      <a:cubicBezTo>
                        <a:pt x="481" y="303"/>
                        <a:pt x="480" y="303"/>
                        <a:pt x="479" y="303"/>
                      </a:cubicBezTo>
                      <a:cubicBezTo>
                        <a:pt x="477" y="303"/>
                        <a:pt x="477" y="303"/>
                        <a:pt x="477" y="303"/>
                      </a:cubicBezTo>
                      <a:cubicBezTo>
                        <a:pt x="476" y="303"/>
                        <a:pt x="474" y="303"/>
                        <a:pt x="472" y="304"/>
                      </a:cubicBezTo>
                      <a:cubicBezTo>
                        <a:pt x="472" y="304"/>
                        <a:pt x="468" y="304"/>
                        <a:pt x="468" y="304"/>
                      </a:cubicBezTo>
                      <a:cubicBezTo>
                        <a:pt x="466" y="305"/>
                        <a:pt x="465" y="305"/>
                        <a:pt x="464" y="305"/>
                      </a:cubicBezTo>
                      <a:cubicBezTo>
                        <a:pt x="463" y="305"/>
                        <a:pt x="462" y="305"/>
                        <a:pt x="461" y="305"/>
                      </a:cubicBezTo>
                      <a:cubicBezTo>
                        <a:pt x="459" y="306"/>
                        <a:pt x="459" y="306"/>
                        <a:pt x="459" y="306"/>
                      </a:cubicBezTo>
                      <a:cubicBezTo>
                        <a:pt x="457" y="306"/>
                        <a:pt x="456" y="306"/>
                        <a:pt x="455" y="306"/>
                      </a:cubicBezTo>
                      <a:cubicBezTo>
                        <a:pt x="454" y="307"/>
                        <a:pt x="450" y="308"/>
                        <a:pt x="450" y="308"/>
                      </a:cubicBezTo>
                      <a:cubicBezTo>
                        <a:pt x="448" y="308"/>
                        <a:pt x="447" y="308"/>
                        <a:pt x="446" y="308"/>
                      </a:cubicBezTo>
                      <a:cubicBezTo>
                        <a:pt x="445" y="309"/>
                        <a:pt x="444" y="309"/>
                        <a:pt x="443" y="309"/>
                      </a:cubicBezTo>
                      <a:cubicBezTo>
                        <a:pt x="442" y="309"/>
                        <a:pt x="442" y="309"/>
                        <a:pt x="442" y="309"/>
                      </a:cubicBezTo>
                      <a:cubicBezTo>
                        <a:pt x="440" y="310"/>
                        <a:pt x="439" y="310"/>
                        <a:pt x="438" y="311"/>
                      </a:cubicBezTo>
                      <a:cubicBezTo>
                        <a:pt x="436" y="311"/>
                        <a:pt x="435" y="311"/>
                        <a:pt x="434" y="312"/>
                      </a:cubicBezTo>
                      <a:cubicBezTo>
                        <a:pt x="432" y="312"/>
                        <a:pt x="431" y="313"/>
                        <a:pt x="429" y="313"/>
                      </a:cubicBezTo>
                      <a:cubicBezTo>
                        <a:pt x="428" y="314"/>
                        <a:pt x="426" y="314"/>
                        <a:pt x="425" y="315"/>
                      </a:cubicBezTo>
                      <a:cubicBezTo>
                        <a:pt x="424" y="315"/>
                        <a:pt x="422" y="316"/>
                        <a:pt x="421" y="316"/>
                      </a:cubicBezTo>
                      <a:cubicBezTo>
                        <a:pt x="420" y="317"/>
                        <a:pt x="418" y="317"/>
                        <a:pt x="417" y="318"/>
                      </a:cubicBezTo>
                      <a:cubicBezTo>
                        <a:pt x="415" y="318"/>
                        <a:pt x="414" y="319"/>
                        <a:pt x="413" y="319"/>
                      </a:cubicBezTo>
                      <a:cubicBezTo>
                        <a:pt x="412" y="320"/>
                        <a:pt x="410" y="320"/>
                        <a:pt x="409" y="321"/>
                      </a:cubicBezTo>
                      <a:cubicBezTo>
                        <a:pt x="407" y="322"/>
                        <a:pt x="406" y="322"/>
                        <a:pt x="405" y="323"/>
                      </a:cubicBezTo>
                      <a:cubicBezTo>
                        <a:pt x="404" y="323"/>
                        <a:pt x="402" y="324"/>
                        <a:pt x="401" y="325"/>
                      </a:cubicBezTo>
                      <a:cubicBezTo>
                        <a:pt x="400" y="325"/>
                        <a:pt x="398" y="326"/>
                        <a:pt x="397" y="326"/>
                      </a:cubicBezTo>
                      <a:cubicBezTo>
                        <a:pt x="396" y="327"/>
                        <a:pt x="394" y="328"/>
                        <a:pt x="393" y="328"/>
                      </a:cubicBezTo>
                      <a:cubicBezTo>
                        <a:pt x="392" y="329"/>
                        <a:pt x="391" y="330"/>
                        <a:pt x="390" y="330"/>
                      </a:cubicBezTo>
                      <a:cubicBezTo>
                        <a:pt x="388" y="331"/>
                        <a:pt x="387" y="332"/>
                        <a:pt x="385" y="333"/>
                      </a:cubicBezTo>
                      <a:cubicBezTo>
                        <a:pt x="383" y="334"/>
                        <a:pt x="383" y="334"/>
                        <a:pt x="383" y="334"/>
                      </a:cubicBezTo>
                      <a:cubicBezTo>
                        <a:pt x="381" y="335"/>
                        <a:pt x="379" y="336"/>
                        <a:pt x="378" y="337"/>
                      </a:cubicBezTo>
                      <a:cubicBezTo>
                        <a:pt x="375" y="339"/>
                        <a:pt x="375" y="339"/>
                        <a:pt x="375" y="339"/>
                      </a:cubicBezTo>
                      <a:cubicBezTo>
                        <a:pt x="374" y="340"/>
                        <a:pt x="372" y="341"/>
                        <a:pt x="371" y="342"/>
                      </a:cubicBezTo>
                      <a:cubicBezTo>
                        <a:pt x="368" y="344"/>
                        <a:pt x="368" y="344"/>
                        <a:pt x="368" y="344"/>
                      </a:cubicBezTo>
                      <a:cubicBezTo>
                        <a:pt x="367" y="345"/>
                        <a:pt x="365" y="346"/>
                        <a:pt x="364" y="347"/>
                      </a:cubicBezTo>
                      <a:cubicBezTo>
                        <a:pt x="363" y="347"/>
                        <a:pt x="362" y="348"/>
                        <a:pt x="361" y="349"/>
                      </a:cubicBezTo>
                      <a:cubicBezTo>
                        <a:pt x="360" y="350"/>
                        <a:pt x="358" y="351"/>
                        <a:pt x="357" y="352"/>
                      </a:cubicBezTo>
                      <a:cubicBezTo>
                        <a:pt x="355" y="354"/>
                        <a:pt x="355" y="354"/>
                        <a:pt x="355" y="354"/>
                      </a:cubicBezTo>
                      <a:cubicBezTo>
                        <a:pt x="353" y="355"/>
                        <a:pt x="352" y="356"/>
                        <a:pt x="350" y="358"/>
                      </a:cubicBezTo>
                      <a:cubicBezTo>
                        <a:pt x="349" y="359"/>
                        <a:pt x="349" y="359"/>
                        <a:pt x="349" y="359"/>
                      </a:cubicBezTo>
                      <a:cubicBezTo>
                        <a:pt x="347" y="360"/>
                        <a:pt x="345" y="362"/>
                        <a:pt x="344" y="363"/>
                      </a:cubicBezTo>
                      <a:cubicBezTo>
                        <a:pt x="343" y="364"/>
                        <a:pt x="343" y="364"/>
                        <a:pt x="343" y="364"/>
                      </a:cubicBezTo>
                      <a:cubicBezTo>
                        <a:pt x="341" y="366"/>
                        <a:pt x="339" y="368"/>
                        <a:pt x="338" y="369"/>
                      </a:cubicBezTo>
                      <a:cubicBezTo>
                        <a:pt x="337" y="370"/>
                        <a:pt x="337" y="370"/>
                        <a:pt x="337" y="370"/>
                      </a:cubicBezTo>
                      <a:cubicBezTo>
                        <a:pt x="317" y="390"/>
                        <a:pt x="301" y="414"/>
                        <a:pt x="289" y="440"/>
                      </a:cubicBezTo>
                      <a:cubicBezTo>
                        <a:pt x="289" y="441"/>
                        <a:pt x="287" y="442"/>
                        <a:pt x="286" y="44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65" name="Freeform 6">
                  <a:extLst>
                    <a:ext uri="{FF2B5EF4-FFF2-40B4-BE49-F238E27FC236}">
                      <a16:creationId xmlns:a16="http://schemas.microsoft.com/office/drawing/2014/main" id="{A28025E2-0E0B-3FC2-112C-64B0CB62E775}"/>
                    </a:ext>
                  </a:extLst>
                </p:cNvPr>
                <p:cNvSpPr>
                  <a:spLocks/>
                </p:cNvSpPr>
                <p:nvPr/>
              </p:nvSpPr>
              <p:spPr bwMode="auto">
                <a:xfrm>
                  <a:off x="2811816" y="1505484"/>
                  <a:ext cx="1799211" cy="1673694"/>
                </a:xfrm>
                <a:custGeom>
                  <a:avLst/>
                  <a:gdLst>
                    <a:gd name="T0" fmla="*/ 353 w 497"/>
                    <a:gd name="T1" fmla="*/ 463 h 463"/>
                    <a:gd name="T2" fmla="*/ 296 w 497"/>
                    <a:gd name="T3" fmla="*/ 420 h 463"/>
                    <a:gd name="T4" fmla="*/ 295 w 497"/>
                    <a:gd name="T5" fmla="*/ 418 h 463"/>
                    <a:gd name="T6" fmla="*/ 293 w 497"/>
                    <a:gd name="T7" fmla="*/ 417 h 463"/>
                    <a:gd name="T8" fmla="*/ 291 w 497"/>
                    <a:gd name="T9" fmla="*/ 417 h 463"/>
                    <a:gd name="T10" fmla="*/ 211 w 497"/>
                    <a:gd name="T11" fmla="*/ 442 h 463"/>
                    <a:gd name="T12" fmla="*/ 210 w 497"/>
                    <a:gd name="T13" fmla="*/ 442 h 463"/>
                    <a:gd name="T14" fmla="*/ 207 w 497"/>
                    <a:gd name="T15" fmla="*/ 440 h 463"/>
                    <a:gd name="T16" fmla="*/ 5 w 497"/>
                    <a:gd name="T17" fmla="*/ 302 h 463"/>
                    <a:gd name="T18" fmla="*/ 4 w 497"/>
                    <a:gd name="T19" fmla="*/ 302 h 463"/>
                    <a:gd name="T20" fmla="*/ 0 w 497"/>
                    <a:gd name="T21" fmla="*/ 298 h 463"/>
                    <a:gd name="T22" fmla="*/ 0 w 497"/>
                    <a:gd name="T23" fmla="*/ 224 h 463"/>
                    <a:gd name="T24" fmla="*/ 3 w 497"/>
                    <a:gd name="T25" fmla="*/ 220 h 463"/>
                    <a:gd name="T26" fmla="*/ 63 w 497"/>
                    <a:gd name="T27" fmla="*/ 154 h 463"/>
                    <a:gd name="T28" fmla="*/ 3 w 497"/>
                    <a:gd name="T29" fmla="*/ 87 h 463"/>
                    <a:gd name="T30" fmla="*/ 0 w 497"/>
                    <a:gd name="T31" fmla="*/ 83 h 463"/>
                    <a:gd name="T32" fmla="*/ 0 w 497"/>
                    <a:gd name="T33" fmla="*/ 4 h 463"/>
                    <a:gd name="T34" fmla="*/ 4 w 497"/>
                    <a:gd name="T35" fmla="*/ 0 h 463"/>
                    <a:gd name="T36" fmla="*/ 4 w 497"/>
                    <a:gd name="T37" fmla="*/ 0 h 463"/>
                    <a:gd name="T38" fmla="*/ 5 w 497"/>
                    <a:gd name="T39" fmla="*/ 0 h 463"/>
                    <a:gd name="T40" fmla="*/ 496 w 497"/>
                    <a:gd name="T41" fmla="*/ 350 h 463"/>
                    <a:gd name="T42" fmla="*/ 496 w 497"/>
                    <a:gd name="T43" fmla="*/ 354 h 463"/>
                    <a:gd name="T44" fmla="*/ 494 w 497"/>
                    <a:gd name="T45" fmla="*/ 356 h 463"/>
                    <a:gd name="T46" fmla="*/ 412 w 497"/>
                    <a:gd name="T47" fmla="*/ 381 h 463"/>
                    <a:gd name="T48" fmla="*/ 410 w 497"/>
                    <a:gd name="T49" fmla="*/ 383 h 463"/>
                    <a:gd name="T50" fmla="*/ 409 w 497"/>
                    <a:gd name="T51" fmla="*/ 386 h 463"/>
                    <a:gd name="T52" fmla="*/ 412 w 497"/>
                    <a:gd name="T53" fmla="*/ 404 h 463"/>
                    <a:gd name="T54" fmla="*/ 353 w 497"/>
                    <a:gd name="T55"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463">
                      <a:moveTo>
                        <a:pt x="353" y="463"/>
                      </a:moveTo>
                      <a:cubicBezTo>
                        <a:pt x="327" y="463"/>
                        <a:pt x="304" y="446"/>
                        <a:pt x="296" y="420"/>
                      </a:cubicBezTo>
                      <a:cubicBezTo>
                        <a:pt x="296" y="419"/>
                        <a:pt x="295" y="418"/>
                        <a:pt x="295" y="418"/>
                      </a:cubicBezTo>
                      <a:cubicBezTo>
                        <a:pt x="294" y="417"/>
                        <a:pt x="293" y="417"/>
                        <a:pt x="293" y="417"/>
                      </a:cubicBezTo>
                      <a:cubicBezTo>
                        <a:pt x="292" y="417"/>
                        <a:pt x="292" y="417"/>
                        <a:pt x="291" y="417"/>
                      </a:cubicBezTo>
                      <a:cubicBezTo>
                        <a:pt x="211" y="442"/>
                        <a:pt x="211" y="442"/>
                        <a:pt x="211" y="442"/>
                      </a:cubicBezTo>
                      <a:cubicBezTo>
                        <a:pt x="211" y="442"/>
                        <a:pt x="211" y="442"/>
                        <a:pt x="210" y="442"/>
                      </a:cubicBezTo>
                      <a:cubicBezTo>
                        <a:pt x="209" y="442"/>
                        <a:pt x="207" y="441"/>
                        <a:pt x="207" y="440"/>
                      </a:cubicBezTo>
                      <a:cubicBezTo>
                        <a:pt x="171" y="360"/>
                        <a:pt x="92" y="306"/>
                        <a:pt x="5" y="302"/>
                      </a:cubicBezTo>
                      <a:cubicBezTo>
                        <a:pt x="4" y="302"/>
                        <a:pt x="4" y="302"/>
                        <a:pt x="4" y="302"/>
                      </a:cubicBezTo>
                      <a:cubicBezTo>
                        <a:pt x="1" y="302"/>
                        <a:pt x="0" y="300"/>
                        <a:pt x="0" y="298"/>
                      </a:cubicBezTo>
                      <a:cubicBezTo>
                        <a:pt x="0" y="224"/>
                        <a:pt x="0" y="224"/>
                        <a:pt x="0" y="224"/>
                      </a:cubicBezTo>
                      <a:cubicBezTo>
                        <a:pt x="0" y="222"/>
                        <a:pt x="1" y="221"/>
                        <a:pt x="3" y="220"/>
                      </a:cubicBezTo>
                      <a:cubicBezTo>
                        <a:pt x="37" y="217"/>
                        <a:pt x="63" y="188"/>
                        <a:pt x="63" y="154"/>
                      </a:cubicBezTo>
                      <a:cubicBezTo>
                        <a:pt x="63" y="119"/>
                        <a:pt x="37" y="91"/>
                        <a:pt x="3" y="87"/>
                      </a:cubicBezTo>
                      <a:cubicBezTo>
                        <a:pt x="1" y="87"/>
                        <a:pt x="0" y="85"/>
                        <a:pt x="0" y="83"/>
                      </a:cubicBezTo>
                      <a:cubicBezTo>
                        <a:pt x="0" y="4"/>
                        <a:pt x="0" y="4"/>
                        <a:pt x="0" y="4"/>
                      </a:cubicBezTo>
                      <a:cubicBezTo>
                        <a:pt x="0" y="2"/>
                        <a:pt x="2" y="0"/>
                        <a:pt x="4" y="0"/>
                      </a:cubicBezTo>
                      <a:cubicBezTo>
                        <a:pt x="4" y="0"/>
                        <a:pt x="4" y="0"/>
                        <a:pt x="4" y="0"/>
                      </a:cubicBezTo>
                      <a:cubicBezTo>
                        <a:pt x="5" y="0"/>
                        <a:pt x="5" y="0"/>
                        <a:pt x="5" y="0"/>
                      </a:cubicBezTo>
                      <a:cubicBezTo>
                        <a:pt x="224" y="4"/>
                        <a:pt x="421" y="145"/>
                        <a:pt x="496" y="350"/>
                      </a:cubicBezTo>
                      <a:cubicBezTo>
                        <a:pt x="497" y="351"/>
                        <a:pt x="496" y="353"/>
                        <a:pt x="496" y="354"/>
                      </a:cubicBezTo>
                      <a:cubicBezTo>
                        <a:pt x="495" y="355"/>
                        <a:pt x="495" y="355"/>
                        <a:pt x="494" y="356"/>
                      </a:cubicBezTo>
                      <a:cubicBezTo>
                        <a:pt x="412" y="381"/>
                        <a:pt x="412" y="381"/>
                        <a:pt x="412" y="381"/>
                      </a:cubicBezTo>
                      <a:cubicBezTo>
                        <a:pt x="411" y="381"/>
                        <a:pt x="410" y="382"/>
                        <a:pt x="410" y="383"/>
                      </a:cubicBezTo>
                      <a:cubicBezTo>
                        <a:pt x="409" y="383"/>
                        <a:pt x="409" y="385"/>
                        <a:pt x="409" y="386"/>
                      </a:cubicBezTo>
                      <a:cubicBezTo>
                        <a:pt x="411" y="392"/>
                        <a:pt x="412" y="398"/>
                        <a:pt x="412" y="404"/>
                      </a:cubicBezTo>
                      <a:cubicBezTo>
                        <a:pt x="412" y="437"/>
                        <a:pt x="386" y="463"/>
                        <a:pt x="353" y="463"/>
                      </a:cubicBezTo>
                      <a:close/>
                    </a:path>
                  </a:pathLst>
                </a:custGeom>
                <a:solidFill>
                  <a:srgbClr val="0099B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prstClr val="white"/>
                    </a:solidFill>
                    <a:effectLst/>
                    <a:uLnTx/>
                    <a:uFillTx/>
                    <a:latin typeface="Calibri"/>
                    <a:ea typeface="+mn-ea"/>
                    <a:cs typeface="+mn-cs"/>
                  </a:endParaRPr>
                </a:p>
              </p:txBody>
            </p:sp>
            <p:sp>
              <p:nvSpPr>
                <p:cNvPr id="66" name="Freeform 7">
                  <a:extLst>
                    <a:ext uri="{FF2B5EF4-FFF2-40B4-BE49-F238E27FC236}">
                      <a16:creationId xmlns:a16="http://schemas.microsoft.com/office/drawing/2014/main" id="{A85BA162-BCBD-FC06-4F9C-8BF8AE04447B}"/>
                    </a:ext>
                  </a:extLst>
                </p:cNvPr>
                <p:cNvSpPr>
                  <a:spLocks/>
                </p:cNvSpPr>
                <p:nvPr/>
              </p:nvSpPr>
              <p:spPr bwMode="auto">
                <a:xfrm>
                  <a:off x="3307770" y="2818596"/>
                  <a:ext cx="1415248" cy="2147495"/>
                </a:xfrm>
                <a:custGeom>
                  <a:avLst/>
                  <a:gdLst>
                    <a:gd name="T0" fmla="*/ 177 w 391"/>
                    <a:gd name="T1" fmla="*/ 594 h 594"/>
                    <a:gd name="T2" fmla="*/ 177 w 391"/>
                    <a:gd name="T3" fmla="*/ 594 h 594"/>
                    <a:gd name="T4" fmla="*/ 174 w 391"/>
                    <a:gd name="T5" fmla="*/ 593 h 594"/>
                    <a:gd name="T6" fmla="*/ 122 w 391"/>
                    <a:gd name="T7" fmla="*/ 521 h 594"/>
                    <a:gd name="T8" fmla="*/ 119 w 391"/>
                    <a:gd name="T9" fmla="*/ 519 h 594"/>
                    <a:gd name="T10" fmla="*/ 119 w 391"/>
                    <a:gd name="T11" fmla="*/ 519 h 594"/>
                    <a:gd name="T12" fmla="*/ 116 w 391"/>
                    <a:gd name="T13" fmla="*/ 520 h 594"/>
                    <a:gd name="T14" fmla="*/ 82 w 391"/>
                    <a:gd name="T15" fmla="*/ 531 h 594"/>
                    <a:gd name="T16" fmla="*/ 23 w 391"/>
                    <a:gd name="T17" fmla="*/ 472 h 594"/>
                    <a:gd name="T18" fmla="*/ 47 w 391"/>
                    <a:gd name="T19" fmla="*/ 424 h 594"/>
                    <a:gd name="T20" fmla="*/ 49 w 391"/>
                    <a:gd name="T21" fmla="*/ 422 h 594"/>
                    <a:gd name="T22" fmla="*/ 48 w 391"/>
                    <a:gd name="T23" fmla="*/ 419 h 594"/>
                    <a:gd name="T24" fmla="*/ 1 w 391"/>
                    <a:gd name="T25" fmla="*/ 354 h 594"/>
                    <a:gd name="T26" fmla="*/ 2 w 391"/>
                    <a:gd name="T27" fmla="*/ 349 h 594"/>
                    <a:gd name="T28" fmla="*/ 12 w 391"/>
                    <a:gd name="T29" fmla="*/ 340 h 594"/>
                    <a:gd name="T30" fmla="*/ 12 w 391"/>
                    <a:gd name="T31" fmla="*/ 340 h 594"/>
                    <a:gd name="T32" fmla="*/ 15 w 391"/>
                    <a:gd name="T33" fmla="*/ 338 h 594"/>
                    <a:gd name="T34" fmla="*/ 21 w 391"/>
                    <a:gd name="T35" fmla="*/ 332 h 594"/>
                    <a:gd name="T36" fmla="*/ 22 w 391"/>
                    <a:gd name="T37" fmla="*/ 331 h 594"/>
                    <a:gd name="T38" fmla="*/ 24 w 391"/>
                    <a:gd name="T39" fmla="*/ 329 h 594"/>
                    <a:gd name="T40" fmla="*/ 29 w 391"/>
                    <a:gd name="T41" fmla="*/ 323 h 594"/>
                    <a:gd name="T42" fmla="*/ 30 w 391"/>
                    <a:gd name="T43" fmla="*/ 322 h 594"/>
                    <a:gd name="T44" fmla="*/ 30 w 391"/>
                    <a:gd name="T45" fmla="*/ 322 h 594"/>
                    <a:gd name="T46" fmla="*/ 31 w 391"/>
                    <a:gd name="T47" fmla="*/ 321 h 594"/>
                    <a:gd name="T48" fmla="*/ 32 w 391"/>
                    <a:gd name="T49" fmla="*/ 321 h 594"/>
                    <a:gd name="T50" fmla="*/ 89 w 391"/>
                    <a:gd name="T51" fmla="*/ 169 h 594"/>
                    <a:gd name="T52" fmla="*/ 88 w 391"/>
                    <a:gd name="T53" fmla="*/ 147 h 594"/>
                    <a:gd name="T54" fmla="*/ 85 w 391"/>
                    <a:gd name="T55" fmla="*/ 125 h 594"/>
                    <a:gd name="T56" fmla="*/ 79 w 391"/>
                    <a:gd name="T57" fmla="*/ 104 h 594"/>
                    <a:gd name="T58" fmla="*/ 75 w 391"/>
                    <a:gd name="T59" fmla="*/ 91 h 594"/>
                    <a:gd name="T60" fmla="*/ 76 w 391"/>
                    <a:gd name="T61" fmla="*/ 88 h 594"/>
                    <a:gd name="T62" fmla="*/ 78 w 391"/>
                    <a:gd name="T63" fmla="*/ 86 h 594"/>
                    <a:gd name="T64" fmla="*/ 149 w 391"/>
                    <a:gd name="T65" fmla="*/ 64 h 594"/>
                    <a:gd name="T66" fmla="*/ 151 w 391"/>
                    <a:gd name="T67" fmla="*/ 64 h 594"/>
                    <a:gd name="T68" fmla="*/ 154 w 391"/>
                    <a:gd name="T69" fmla="*/ 67 h 594"/>
                    <a:gd name="T70" fmla="*/ 216 w 391"/>
                    <a:gd name="T71" fmla="*/ 108 h 594"/>
                    <a:gd name="T72" fmla="*/ 283 w 391"/>
                    <a:gd name="T73" fmla="*/ 41 h 594"/>
                    <a:gd name="T74" fmla="*/ 282 w 391"/>
                    <a:gd name="T75" fmla="*/ 28 h 594"/>
                    <a:gd name="T76" fmla="*/ 285 w 391"/>
                    <a:gd name="T77" fmla="*/ 23 h 594"/>
                    <a:gd name="T78" fmla="*/ 359 w 391"/>
                    <a:gd name="T79" fmla="*/ 0 h 594"/>
                    <a:gd name="T80" fmla="*/ 361 w 391"/>
                    <a:gd name="T81" fmla="*/ 0 h 594"/>
                    <a:gd name="T82" fmla="*/ 364 w 391"/>
                    <a:gd name="T83" fmla="*/ 3 h 594"/>
                    <a:gd name="T84" fmla="*/ 366 w 391"/>
                    <a:gd name="T85" fmla="*/ 7 h 594"/>
                    <a:gd name="T86" fmla="*/ 391 w 391"/>
                    <a:gd name="T87" fmla="*/ 169 h 594"/>
                    <a:gd name="T88" fmla="*/ 190 w 391"/>
                    <a:gd name="T89" fmla="*/ 585 h 594"/>
                    <a:gd name="T90" fmla="*/ 186 w 391"/>
                    <a:gd name="T91" fmla="*/ 588 h 594"/>
                    <a:gd name="T92" fmla="*/ 180 w 391"/>
                    <a:gd name="T93" fmla="*/ 594 h 594"/>
                    <a:gd name="T94" fmla="*/ 177 w 391"/>
                    <a:gd name="T95" fmla="*/ 5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594">
                      <a:moveTo>
                        <a:pt x="177" y="594"/>
                      </a:moveTo>
                      <a:cubicBezTo>
                        <a:pt x="177" y="594"/>
                        <a:pt x="177" y="594"/>
                        <a:pt x="177" y="594"/>
                      </a:cubicBezTo>
                      <a:cubicBezTo>
                        <a:pt x="175" y="594"/>
                        <a:pt x="175" y="594"/>
                        <a:pt x="174" y="593"/>
                      </a:cubicBezTo>
                      <a:cubicBezTo>
                        <a:pt x="122" y="521"/>
                        <a:pt x="122" y="521"/>
                        <a:pt x="122" y="521"/>
                      </a:cubicBezTo>
                      <a:cubicBezTo>
                        <a:pt x="121" y="520"/>
                        <a:pt x="120" y="519"/>
                        <a:pt x="119" y="519"/>
                      </a:cubicBezTo>
                      <a:cubicBezTo>
                        <a:pt x="119" y="519"/>
                        <a:pt x="119" y="519"/>
                        <a:pt x="119" y="519"/>
                      </a:cubicBezTo>
                      <a:cubicBezTo>
                        <a:pt x="118" y="519"/>
                        <a:pt x="117" y="520"/>
                        <a:pt x="116" y="520"/>
                      </a:cubicBezTo>
                      <a:cubicBezTo>
                        <a:pt x="106" y="527"/>
                        <a:pt x="94" y="531"/>
                        <a:pt x="82" y="531"/>
                      </a:cubicBezTo>
                      <a:cubicBezTo>
                        <a:pt x="49" y="531"/>
                        <a:pt x="23" y="505"/>
                        <a:pt x="23" y="472"/>
                      </a:cubicBezTo>
                      <a:cubicBezTo>
                        <a:pt x="23" y="453"/>
                        <a:pt x="32" y="435"/>
                        <a:pt x="47" y="424"/>
                      </a:cubicBezTo>
                      <a:cubicBezTo>
                        <a:pt x="48" y="424"/>
                        <a:pt x="49" y="423"/>
                        <a:pt x="49" y="422"/>
                      </a:cubicBezTo>
                      <a:cubicBezTo>
                        <a:pt x="49" y="421"/>
                        <a:pt x="49" y="420"/>
                        <a:pt x="48" y="419"/>
                      </a:cubicBezTo>
                      <a:cubicBezTo>
                        <a:pt x="1" y="354"/>
                        <a:pt x="1" y="354"/>
                        <a:pt x="1" y="354"/>
                      </a:cubicBezTo>
                      <a:cubicBezTo>
                        <a:pt x="0" y="353"/>
                        <a:pt x="0" y="350"/>
                        <a:pt x="2" y="349"/>
                      </a:cubicBezTo>
                      <a:cubicBezTo>
                        <a:pt x="5" y="346"/>
                        <a:pt x="9" y="343"/>
                        <a:pt x="12" y="340"/>
                      </a:cubicBezTo>
                      <a:cubicBezTo>
                        <a:pt x="12" y="340"/>
                        <a:pt x="12" y="340"/>
                        <a:pt x="12" y="340"/>
                      </a:cubicBezTo>
                      <a:cubicBezTo>
                        <a:pt x="12" y="340"/>
                        <a:pt x="14" y="338"/>
                        <a:pt x="15" y="338"/>
                      </a:cubicBezTo>
                      <a:cubicBezTo>
                        <a:pt x="17" y="336"/>
                        <a:pt x="19" y="334"/>
                        <a:pt x="21" y="332"/>
                      </a:cubicBezTo>
                      <a:cubicBezTo>
                        <a:pt x="22" y="331"/>
                        <a:pt x="22" y="331"/>
                        <a:pt x="22" y="331"/>
                      </a:cubicBezTo>
                      <a:cubicBezTo>
                        <a:pt x="23" y="331"/>
                        <a:pt x="23" y="330"/>
                        <a:pt x="24" y="329"/>
                      </a:cubicBezTo>
                      <a:cubicBezTo>
                        <a:pt x="26" y="327"/>
                        <a:pt x="27" y="325"/>
                        <a:pt x="29" y="323"/>
                      </a:cubicBezTo>
                      <a:cubicBezTo>
                        <a:pt x="30" y="322"/>
                        <a:pt x="30" y="322"/>
                        <a:pt x="30" y="322"/>
                      </a:cubicBezTo>
                      <a:cubicBezTo>
                        <a:pt x="30" y="322"/>
                        <a:pt x="30" y="322"/>
                        <a:pt x="30" y="322"/>
                      </a:cubicBezTo>
                      <a:cubicBezTo>
                        <a:pt x="31" y="322"/>
                        <a:pt x="31" y="322"/>
                        <a:pt x="31" y="321"/>
                      </a:cubicBezTo>
                      <a:cubicBezTo>
                        <a:pt x="31" y="321"/>
                        <a:pt x="32" y="321"/>
                        <a:pt x="32" y="321"/>
                      </a:cubicBezTo>
                      <a:cubicBezTo>
                        <a:pt x="69" y="279"/>
                        <a:pt x="89" y="225"/>
                        <a:pt x="89" y="169"/>
                      </a:cubicBezTo>
                      <a:cubicBezTo>
                        <a:pt x="89" y="161"/>
                        <a:pt x="89" y="154"/>
                        <a:pt x="88" y="147"/>
                      </a:cubicBezTo>
                      <a:cubicBezTo>
                        <a:pt x="87" y="139"/>
                        <a:pt x="86" y="132"/>
                        <a:pt x="85" y="125"/>
                      </a:cubicBezTo>
                      <a:cubicBezTo>
                        <a:pt x="83" y="118"/>
                        <a:pt x="82" y="111"/>
                        <a:pt x="79" y="104"/>
                      </a:cubicBezTo>
                      <a:cubicBezTo>
                        <a:pt x="78" y="100"/>
                        <a:pt x="77" y="95"/>
                        <a:pt x="75" y="91"/>
                      </a:cubicBezTo>
                      <a:cubicBezTo>
                        <a:pt x="75" y="90"/>
                        <a:pt x="75" y="89"/>
                        <a:pt x="76" y="88"/>
                      </a:cubicBezTo>
                      <a:cubicBezTo>
                        <a:pt x="76" y="87"/>
                        <a:pt x="77" y="86"/>
                        <a:pt x="78" y="86"/>
                      </a:cubicBezTo>
                      <a:cubicBezTo>
                        <a:pt x="149" y="64"/>
                        <a:pt x="149" y="64"/>
                        <a:pt x="149" y="64"/>
                      </a:cubicBezTo>
                      <a:cubicBezTo>
                        <a:pt x="150" y="64"/>
                        <a:pt x="150" y="64"/>
                        <a:pt x="151" y="64"/>
                      </a:cubicBezTo>
                      <a:cubicBezTo>
                        <a:pt x="152" y="64"/>
                        <a:pt x="154" y="65"/>
                        <a:pt x="154" y="67"/>
                      </a:cubicBezTo>
                      <a:cubicBezTo>
                        <a:pt x="164" y="92"/>
                        <a:pt x="189" y="108"/>
                        <a:pt x="216" y="108"/>
                      </a:cubicBezTo>
                      <a:cubicBezTo>
                        <a:pt x="253" y="108"/>
                        <a:pt x="283" y="78"/>
                        <a:pt x="283" y="41"/>
                      </a:cubicBezTo>
                      <a:cubicBezTo>
                        <a:pt x="283" y="37"/>
                        <a:pt x="283" y="32"/>
                        <a:pt x="282" y="28"/>
                      </a:cubicBezTo>
                      <a:cubicBezTo>
                        <a:pt x="282" y="26"/>
                        <a:pt x="283" y="24"/>
                        <a:pt x="285" y="23"/>
                      </a:cubicBezTo>
                      <a:cubicBezTo>
                        <a:pt x="359" y="0"/>
                        <a:pt x="359" y="0"/>
                        <a:pt x="359" y="0"/>
                      </a:cubicBezTo>
                      <a:cubicBezTo>
                        <a:pt x="360" y="0"/>
                        <a:pt x="360" y="0"/>
                        <a:pt x="361" y="0"/>
                      </a:cubicBezTo>
                      <a:cubicBezTo>
                        <a:pt x="362" y="0"/>
                        <a:pt x="364" y="1"/>
                        <a:pt x="364" y="3"/>
                      </a:cubicBezTo>
                      <a:cubicBezTo>
                        <a:pt x="364" y="3"/>
                        <a:pt x="366" y="7"/>
                        <a:pt x="366" y="7"/>
                      </a:cubicBezTo>
                      <a:cubicBezTo>
                        <a:pt x="382" y="59"/>
                        <a:pt x="391" y="114"/>
                        <a:pt x="391" y="169"/>
                      </a:cubicBezTo>
                      <a:cubicBezTo>
                        <a:pt x="391" y="332"/>
                        <a:pt x="318" y="484"/>
                        <a:pt x="190" y="585"/>
                      </a:cubicBezTo>
                      <a:cubicBezTo>
                        <a:pt x="186" y="588"/>
                        <a:pt x="186" y="588"/>
                        <a:pt x="186" y="588"/>
                      </a:cubicBezTo>
                      <a:cubicBezTo>
                        <a:pt x="186" y="588"/>
                        <a:pt x="181" y="592"/>
                        <a:pt x="180" y="594"/>
                      </a:cubicBezTo>
                      <a:cubicBezTo>
                        <a:pt x="179" y="594"/>
                        <a:pt x="178" y="594"/>
                        <a:pt x="177" y="594"/>
                      </a:cubicBezTo>
                      <a:close/>
                    </a:path>
                  </a:pathLst>
                </a:custGeom>
                <a:solidFill>
                  <a:srgbClr val="66E0F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8">
                  <a:extLst>
                    <a:ext uri="{FF2B5EF4-FFF2-40B4-BE49-F238E27FC236}">
                      <a16:creationId xmlns:a16="http://schemas.microsoft.com/office/drawing/2014/main" id="{B35B6703-3DEE-4F75-AE58-5E1F4F534827}"/>
                    </a:ext>
                  </a:extLst>
                </p:cNvPr>
                <p:cNvSpPr>
                  <a:spLocks/>
                </p:cNvSpPr>
                <p:nvPr/>
              </p:nvSpPr>
              <p:spPr bwMode="auto">
                <a:xfrm>
                  <a:off x="1679616" y="4112015"/>
                  <a:ext cx="2236094" cy="1240502"/>
                </a:xfrm>
                <a:custGeom>
                  <a:avLst/>
                  <a:gdLst>
                    <a:gd name="T0" fmla="*/ 309 w 618"/>
                    <a:gd name="T1" fmla="*/ 343 h 343"/>
                    <a:gd name="T2" fmla="*/ 2 w 618"/>
                    <a:gd name="T3" fmla="*/ 245 h 343"/>
                    <a:gd name="T4" fmla="*/ 0 w 618"/>
                    <a:gd name="T5" fmla="*/ 243 h 343"/>
                    <a:gd name="T6" fmla="*/ 1 w 618"/>
                    <a:gd name="T7" fmla="*/ 240 h 343"/>
                    <a:gd name="T8" fmla="*/ 54 w 618"/>
                    <a:gd name="T9" fmla="*/ 167 h 343"/>
                    <a:gd name="T10" fmla="*/ 53 w 618"/>
                    <a:gd name="T11" fmla="*/ 162 h 343"/>
                    <a:gd name="T12" fmla="*/ 29 w 618"/>
                    <a:gd name="T13" fmla="*/ 114 h 343"/>
                    <a:gd name="T14" fmla="*/ 88 w 618"/>
                    <a:gd name="T15" fmla="*/ 55 h 343"/>
                    <a:gd name="T16" fmla="*/ 122 w 618"/>
                    <a:gd name="T17" fmla="*/ 66 h 343"/>
                    <a:gd name="T18" fmla="*/ 124 w 618"/>
                    <a:gd name="T19" fmla="*/ 67 h 343"/>
                    <a:gd name="T20" fmla="*/ 128 w 618"/>
                    <a:gd name="T21" fmla="*/ 65 h 343"/>
                    <a:gd name="T22" fmla="*/ 173 w 618"/>
                    <a:gd name="T23" fmla="*/ 1 h 343"/>
                    <a:gd name="T24" fmla="*/ 177 w 618"/>
                    <a:gd name="T25" fmla="*/ 0 h 343"/>
                    <a:gd name="T26" fmla="*/ 179 w 618"/>
                    <a:gd name="T27" fmla="*/ 1 h 343"/>
                    <a:gd name="T28" fmla="*/ 225 w 618"/>
                    <a:gd name="T29" fmla="*/ 25 h 343"/>
                    <a:gd name="T30" fmla="*/ 234 w 618"/>
                    <a:gd name="T31" fmla="*/ 28 h 343"/>
                    <a:gd name="T32" fmla="*/ 252 w 618"/>
                    <a:gd name="T33" fmla="*/ 34 h 343"/>
                    <a:gd name="T34" fmla="*/ 270 w 618"/>
                    <a:gd name="T35" fmla="*/ 38 h 343"/>
                    <a:gd name="T36" fmla="*/ 299 w 618"/>
                    <a:gd name="T37" fmla="*/ 41 h 343"/>
                    <a:gd name="T38" fmla="*/ 309 w 618"/>
                    <a:gd name="T39" fmla="*/ 41 h 343"/>
                    <a:gd name="T40" fmla="*/ 319 w 618"/>
                    <a:gd name="T41" fmla="*/ 41 h 343"/>
                    <a:gd name="T42" fmla="*/ 323 w 618"/>
                    <a:gd name="T43" fmla="*/ 40 h 343"/>
                    <a:gd name="T44" fmla="*/ 330 w 618"/>
                    <a:gd name="T45" fmla="*/ 40 h 343"/>
                    <a:gd name="T46" fmla="*/ 332 w 618"/>
                    <a:gd name="T47" fmla="*/ 40 h 343"/>
                    <a:gd name="T48" fmla="*/ 334 w 618"/>
                    <a:gd name="T49" fmla="*/ 40 h 343"/>
                    <a:gd name="T50" fmla="*/ 340 w 618"/>
                    <a:gd name="T51" fmla="*/ 39 h 343"/>
                    <a:gd name="T52" fmla="*/ 344 w 618"/>
                    <a:gd name="T53" fmla="*/ 38 h 343"/>
                    <a:gd name="T54" fmla="*/ 350 w 618"/>
                    <a:gd name="T55" fmla="*/ 37 h 343"/>
                    <a:gd name="T56" fmla="*/ 354 w 618"/>
                    <a:gd name="T57" fmla="*/ 37 h 343"/>
                    <a:gd name="T58" fmla="*/ 360 w 618"/>
                    <a:gd name="T59" fmla="*/ 35 h 343"/>
                    <a:gd name="T60" fmla="*/ 364 w 618"/>
                    <a:gd name="T61" fmla="*/ 34 h 343"/>
                    <a:gd name="T62" fmla="*/ 369 w 618"/>
                    <a:gd name="T63" fmla="*/ 33 h 343"/>
                    <a:gd name="T64" fmla="*/ 373 w 618"/>
                    <a:gd name="T65" fmla="*/ 32 h 343"/>
                    <a:gd name="T66" fmla="*/ 382 w 618"/>
                    <a:gd name="T67" fmla="*/ 29 h 343"/>
                    <a:gd name="T68" fmla="*/ 387 w 618"/>
                    <a:gd name="T69" fmla="*/ 27 h 343"/>
                    <a:gd name="T70" fmla="*/ 391 w 618"/>
                    <a:gd name="T71" fmla="*/ 26 h 343"/>
                    <a:gd name="T72" fmla="*/ 395 w 618"/>
                    <a:gd name="T73" fmla="*/ 24 h 343"/>
                    <a:gd name="T74" fmla="*/ 396 w 618"/>
                    <a:gd name="T75" fmla="*/ 24 h 343"/>
                    <a:gd name="T76" fmla="*/ 400 w 618"/>
                    <a:gd name="T77" fmla="*/ 22 h 343"/>
                    <a:gd name="T78" fmla="*/ 405 w 618"/>
                    <a:gd name="T79" fmla="*/ 20 h 343"/>
                    <a:gd name="T80" fmla="*/ 409 w 618"/>
                    <a:gd name="T81" fmla="*/ 18 h 343"/>
                    <a:gd name="T82" fmla="*/ 414 w 618"/>
                    <a:gd name="T83" fmla="*/ 16 h 343"/>
                    <a:gd name="T84" fmla="*/ 418 w 618"/>
                    <a:gd name="T85" fmla="*/ 14 h 343"/>
                    <a:gd name="T86" fmla="*/ 422 w 618"/>
                    <a:gd name="T87" fmla="*/ 11 h 343"/>
                    <a:gd name="T88" fmla="*/ 427 w 618"/>
                    <a:gd name="T89" fmla="*/ 8 h 343"/>
                    <a:gd name="T90" fmla="*/ 431 w 618"/>
                    <a:gd name="T91" fmla="*/ 6 h 343"/>
                    <a:gd name="T92" fmla="*/ 433 w 618"/>
                    <a:gd name="T93" fmla="*/ 4 h 343"/>
                    <a:gd name="T94" fmla="*/ 439 w 618"/>
                    <a:gd name="T95" fmla="*/ 0 h 343"/>
                    <a:gd name="T96" fmla="*/ 442 w 618"/>
                    <a:gd name="T97" fmla="*/ 0 h 343"/>
                    <a:gd name="T98" fmla="*/ 445 w 618"/>
                    <a:gd name="T99" fmla="*/ 1 h 343"/>
                    <a:gd name="T100" fmla="*/ 487 w 618"/>
                    <a:gd name="T101" fmla="*/ 59 h 343"/>
                    <a:gd name="T102" fmla="*/ 487 w 618"/>
                    <a:gd name="T103" fmla="*/ 65 h 343"/>
                    <a:gd name="T104" fmla="*/ 465 w 618"/>
                    <a:gd name="T105" fmla="*/ 114 h 343"/>
                    <a:gd name="T106" fmla="*/ 532 w 618"/>
                    <a:gd name="T107" fmla="*/ 181 h 343"/>
                    <a:gd name="T108" fmla="*/ 565 w 618"/>
                    <a:gd name="T109" fmla="*/ 173 h 343"/>
                    <a:gd name="T110" fmla="*/ 567 w 618"/>
                    <a:gd name="T111" fmla="*/ 172 h 343"/>
                    <a:gd name="T112" fmla="*/ 570 w 618"/>
                    <a:gd name="T113" fmla="*/ 174 h 343"/>
                    <a:gd name="T114" fmla="*/ 617 w 618"/>
                    <a:gd name="T115" fmla="*/ 239 h 343"/>
                    <a:gd name="T116" fmla="*/ 618 w 618"/>
                    <a:gd name="T117" fmla="*/ 242 h 343"/>
                    <a:gd name="T118" fmla="*/ 617 w 618"/>
                    <a:gd name="T119" fmla="*/ 245 h 343"/>
                    <a:gd name="T120" fmla="*/ 309 w 618"/>
                    <a:gd name="T1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8" h="343">
                      <a:moveTo>
                        <a:pt x="309" y="343"/>
                      </a:moveTo>
                      <a:cubicBezTo>
                        <a:pt x="198" y="343"/>
                        <a:pt x="92" y="309"/>
                        <a:pt x="2" y="245"/>
                      </a:cubicBezTo>
                      <a:cubicBezTo>
                        <a:pt x="1" y="245"/>
                        <a:pt x="1" y="244"/>
                        <a:pt x="0" y="243"/>
                      </a:cubicBezTo>
                      <a:cubicBezTo>
                        <a:pt x="0" y="242"/>
                        <a:pt x="0" y="241"/>
                        <a:pt x="1" y="240"/>
                      </a:cubicBezTo>
                      <a:cubicBezTo>
                        <a:pt x="54" y="167"/>
                        <a:pt x="54" y="167"/>
                        <a:pt x="54" y="167"/>
                      </a:cubicBezTo>
                      <a:cubicBezTo>
                        <a:pt x="55" y="165"/>
                        <a:pt x="55" y="163"/>
                        <a:pt x="53" y="162"/>
                      </a:cubicBezTo>
                      <a:cubicBezTo>
                        <a:pt x="38" y="150"/>
                        <a:pt x="29" y="133"/>
                        <a:pt x="29" y="114"/>
                      </a:cubicBezTo>
                      <a:cubicBezTo>
                        <a:pt x="29" y="82"/>
                        <a:pt x="56" y="55"/>
                        <a:pt x="88" y="55"/>
                      </a:cubicBezTo>
                      <a:cubicBezTo>
                        <a:pt x="100" y="55"/>
                        <a:pt x="112" y="59"/>
                        <a:pt x="122" y="66"/>
                      </a:cubicBezTo>
                      <a:cubicBezTo>
                        <a:pt x="123" y="66"/>
                        <a:pt x="123" y="67"/>
                        <a:pt x="124" y="67"/>
                      </a:cubicBezTo>
                      <a:cubicBezTo>
                        <a:pt x="126" y="67"/>
                        <a:pt x="127" y="66"/>
                        <a:pt x="128" y="65"/>
                      </a:cubicBezTo>
                      <a:cubicBezTo>
                        <a:pt x="173" y="1"/>
                        <a:pt x="173" y="1"/>
                        <a:pt x="173" y="1"/>
                      </a:cubicBezTo>
                      <a:cubicBezTo>
                        <a:pt x="174" y="0"/>
                        <a:pt x="175" y="0"/>
                        <a:pt x="177" y="0"/>
                      </a:cubicBezTo>
                      <a:cubicBezTo>
                        <a:pt x="177" y="0"/>
                        <a:pt x="178" y="0"/>
                        <a:pt x="179" y="1"/>
                      </a:cubicBezTo>
                      <a:cubicBezTo>
                        <a:pt x="193" y="10"/>
                        <a:pt x="209" y="19"/>
                        <a:pt x="225" y="25"/>
                      </a:cubicBezTo>
                      <a:cubicBezTo>
                        <a:pt x="228" y="26"/>
                        <a:pt x="231" y="27"/>
                        <a:pt x="234" y="28"/>
                      </a:cubicBezTo>
                      <a:cubicBezTo>
                        <a:pt x="240" y="30"/>
                        <a:pt x="246" y="32"/>
                        <a:pt x="252" y="34"/>
                      </a:cubicBezTo>
                      <a:cubicBezTo>
                        <a:pt x="258" y="35"/>
                        <a:pt x="264" y="37"/>
                        <a:pt x="270" y="38"/>
                      </a:cubicBezTo>
                      <a:cubicBezTo>
                        <a:pt x="280" y="39"/>
                        <a:pt x="290" y="40"/>
                        <a:pt x="299" y="41"/>
                      </a:cubicBezTo>
                      <a:cubicBezTo>
                        <a:pt x="302" y="41"/>
                        <a:pt x="306" y="41"/>
                        <a:pt x="309" y="41"/>
                      </a:cubicBezTo>
                      <a:cubicBezTo>
                        <a:pt x="312" y="41"/>
                        <a:pt x="316" y="41"/>
                        <a:pt x="319" y="41"/>
                      </a:cubicBezTo>
                      <a:cubicBezTo>
                        <a:pt x="320" y="41"/>
                        <a:pt x="323" y="40"/>
                        <a:pt x="323" y="40"/>
                      </a:cubicBezTo>
                      <a:cubicBezTo>
                        <a:pt x="325" y="40"/>
                        <a:pt x="327" y="40"/>
                        <a:pt x="330" y="40"/>
                      </a:cubicBezTo>
                      <a:cubicBezTo>
                        <a:pt x="330" y="40"/>
                        <a:pt x="331" y="40"/>
                        <a:pt x="332" y="40"/>
                      </a:cubicBezTo>
                      <a:cubicBezTo>
                        <a:pt x="334" y="40"/>
                        <a:pt x="334" y="40"/>
                        <a:pt x="334" y="40"/>
                      </a:cubicBezTo>
                      <a:cubicBezTo>
                        <a:pt x="336" y="39"/>
                        <a:pt x="338" y="39"/>
                        <a:pt x="340" y="39"/>
                      </a:cubicBezTo>
                      <a:cubicBezTo>
                        <a:pt x="341" y="39"/>
                        <a:pt x="342" y="38"/>
                        <a:pt x="344" y="38"/>
                      </a:cubicBezTo>
                      <a:cubicBezTo>
                        <a:pt x="346" y="38"/>
                        <a:pt x="348" y="38"/>
                        <a:pt x="350" y="37"/>
                      </a:cubicBezTo>
                      <a:cubicBezTo>
                        <a:pt x="351" y="37"/>
                        <a:pt x="352" y="37"/>
                        <a:pt x="354" y="37"/>
                      </a:cubicBezTo>
                      <a:cubicBezTo>
                        <a:pt x="356" y="36"/>
                        <a:pt x="358" y="36"/>
                        <a:pt x="360" y="35"/>
                      </a:cubicBezTo>
                      <a:cubicBezTo>
                        <a:pt x="360" y="35"/>
                        <a:pt x="363" y="35"/>
                        <a:pt x="364" y="34"/>
                      </a:cubicBezTo>
                      <a:cubicBezTo>
                        <a:pt x="366" y="34"/>
                        <a:pt x="367" y="33"/>
                        <a:pt x="369" y="33"/>
                      </a:cubicBezTo>
                      <a:cubicBezTo>
                        <a:pt x="369" y="33"/>
                        <a:pt x="373" y="32"/>
                        <a:pt x="373" y="32"/>
                      </a:cubicBezTo>
                      <a:cubicBezTo>
                        <a:pt x="376" y="31"/>
                        <a:pt x="379" y="30"/>
                        <a:pt x="382" y="29"/>
                      </a:cubicBezTo>
                      <a:cubicBezTo>
                        <a:pt x="383" y="29"/>
                        <a:pt x="387" y="27"/>
                        <a:pt x="387" y="27"/>
                      </a:cubicBezTo>
                      <a:cubicBezTo>
                        <a:pt x="389" y="27"/>
                        <a:pt x="390" y="26"/>
                        <a:pt x="391" y="26"/>
                      </a:cubicBezTo>
                      <a:cubicBezTo>
                        <a:pt x="393" y="25"/>
                        <a:pt x="394" y="25"/>
                        <a:pt x="395" y="24"/>
                      </a:cubicBezTo>
                      <a:cubicBezTo>
                        <a:pt x="396" y="24"/>
                        <a:pt x="396" y="24"/>
                        <a:pt x="396" y="24"/>
                      </a:cubicBezTo>
                      <a:cubicBezTo>
                        <a:pt x="398" y="23"/>
                        <a:pt x="399" y="23"/>
                        <a:pt x="400" y="22"/>
                      </a:cubicBezTo>
                      <a:cubicBezTo>
                        <a:pt x="402" y="21"/>
                        <a:pt x="404" y="21"/>
                        <a:pt x="405" y="20"/>
                      </a:cubicBezTo>
                      <a:cubicBezTo>
                        <a:pt x="406" y="19"/>
                        <a:pt x="408" y="19"/>
                        <a:pt x="409" y="18"/>
                      </a:cubicBezTo>
                      <a:cubicBezTo>
                        <a:pt x="411" y="17"/>
                        <a:pt x="412" y="16"/>
                        <a:pt x="414" y="16"/>
                      </a:cubicBezTo>
                      <a:cubicBezTo>
                        <a:pt x="415" y="15"/>
                        <a:pt x="416" y="14"/>
                        <a:pt x="418" y="14"/>
                      </a:cubicBezTo>
                      <a:cubicBezTo>
                        <a:pt x="419" y="13"/>
                        <a:pt x="421" y="12"/>
                        <a:pt x="422" y="11"/>
                      </a:cubicBezTo>
                      <a:cubicBezTo>
                        <a:pt x="423" y="10"/>
                        <a:pt x="427" y="8"/>
                        <a:pt x="427" y="8"/>
                      </a:cubicBezTo>
                      <a:cubicBezTo>
                        <a:pt x="428" y="8"/>
                        <a:pt x="429" y="7"/>
                        <a:pt x="431" y="6"/>
                      </a:cubicBezTo>
                      <a:cubicBezTo>
                        <a:pt x="433" y="4"/>
                        <a:pt x="433" y="4"/>
                        <a:pt x="433" y="4"/>
                      </a:cubicBezTo>
                      <a:cubicBezTo>
                        <a:pt x="436" y="3"/>
                        <a:pt x="438" y="2"/>
                        <a:pt x="439" y="0"/>
                      </a:cubicBezTo>
                      <a:cubicBezTo>
                        <a:pt x="440" y="0"/>
                        <a:pt x="441" y="0"/>
                        <a:pt x="442" y="0"/>
                      </a:cubicBezTo>
                      <a:cubicBezTo>
                        <a:pt x="443" y="0"/>
                        <a:pt x="444" y="0"/>
                        <a:pt x="445" y="1"/>
                      </a:cubicBezTo>
                      <a:cubicBezTo>
                        <a:pt x="487" y="59"/>
                        <a:pt x="487" y="59"/>
                        <a:pt x="487" y="59"/>
                      </a:cubicBezTo>
                      <a:cubicBezTo>
                        <a:pt x="488" y="61"/>
                        <a:pt x="488" y="63"/>
                        <a:pt x="487" y="65"/>
                      </a:cubicBezTo>
                      <a:cubicBezTo>
                        <a:pt x="473" y="77"/>
                        <a:pt x="465" y="95"/>
                        <a:pt x="465" y="114"/>
                      </a:cubicBezTo>
                      <a:cubicBezTo>
                        <a:pt x="465" y="151"/>
                        <a:pt x="495" y="181"/>
                        <a:pt x="532" y="181"/>
                      </a:cubicBezTo>
                      <a:cubicBezTo>
                        <a:pt x="543" y="181"/>
                        <a:pt x="555" y="178"/>
                        <a:pt x="565" y="173"/>
                      </a:cubicBezTo>
                      <a:cubicBezTo>
                        <a:pt x="565" y="172"/>
                        <a:pt x="566" y="172"/>
                        <a:pt x="567" y="172"/>
                      </a:cubicBezTo>
                      <a:cubicBezTo>
                        <a:pt x="568" y="172"/>
                        <a:pt x="569" y="173"/>
                        <a:pt x="570" y="174"/>
                      </a:cubicBezTo>
                      <a:cubicBezTo>
                        <a:pt x="617" y="239"/>
                        <a:pt x="617" y="239"/>
                        <a:pt x="617" y="239"/>
                      </a:cubicBezTo>
                      <a:cubicBezTo>
                        <a:pt x="618" y="240"/>
                        <a:pt x="618" y="241"/>
                        <a:pt x="618" y="242"/>
                      </a:cubicBezTo>
                      <a:cubicBezTo>
                        <a:pt x="618" y="243"/>
                        <a:pt x="617" y="244"/>
                        <a:pt x="617" y="245"/>
                      </a:cubicBezTo>
                      <a:cubicBezTo>
                        <a:pt x="526" y="309"/>
                        <a:pt x="420" y="343"/>
                        <a:pt x="309" y="343"/>
                      </a:cubicBezTo>
                      <a:close/>
                    </a:path>
                  </a:pathLst>
                </a:custGeom>
                <a:solidFill>
                  <a:srgbClr val="44546A"/>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68" name="Freeform 9">
                  <a:extLst>
                    <a:ext uri="{FF2B5EF4-FFF2-40B4-BE49-F238E27FC236}">
                      <a16:creationId xmlns:a16="http://schemas.microsoft.com/office/drawing/2014/main" id="{4EF78F16-2287-D2D3-6AA9-E10DD8896BF5}"/>
                    </a:ext>
                  </a:extLst>
                </p:cNvPr>
                <p:cNvSpPr>
                  <a:spLocks/>
                </p:cNvSpPr>
                <p:nvPr/>
              </p:nvSpPr>
              <p:spPr bwMode="auto">
                <a:xfrm>
                  <a:off x="876000" y="2745986"/>
                  <a:ext cx="1411557" cy="2220104"/>
                </a:xfrm>
                <a:custGeom>
                  <a:avLst/>
                  <a:gdLst>
                    <a:gd name="T0" fmla="*/ 214 w 390"/>
                    <a:gd name="T1" fmla="*/ 614 h 614"/>
                    <a:gd name="T2" fmla="*/ 211 w 390"/>
                    <a:gd name="T3" fmla="*/ 614 h 614"/>
                    <a:gd name="T4" fmla="*/ 0 w 390"/>
                    <a:gd name="T5" fmla="*/ 189 h 614"/>
                    <a:gd name="T6" fmla="*/ 25 w 390"/>
                    <a:gd name="T7" fmla="*/ 23 h 614"/>
                    <a:gd name="T8" fmla="*/ 26 w 390"/>
                    <a:gd name="T9" fmla="*/ 22 h 614"/>
                    <a:gd name="T10" fmla="*/ 30 w 390"/>
                    <a:gd name="T11" fmla="*/ 20 h 614"/>
                    <a:gd name="T12" fmla="*/ 31 w 390"/>
                    <a:gd name="T13" fmla="*/ 20 h 614"/>
                    <a:gd name="T14" fmla="*/ 114 w 390"/>
                    <a:gd name="T15" fmla="*/ 45 h 614"/>
                    <a:gd name="T16" fmla="*/ 115 w 390"/>
                    <a:gd name="T17" fmla="*/ 46 h 614"/>
                    <a:gd name="T18" fmla="*/ 117 w 390"/>
                    <a:gd name="T19" fmla="*/ 45 h 614"/>
                    <a:gd name="T20" fmla="*/ 119 w 390"/>
                    <a:gd name="T21" fmla="*/ 43 h 614"/>
                    <a:gd name="T22" fmla="*/ 176 w 390"/>
                    <a:gd name="T23" fmla="*/ 0 h 614"/>
                    <a:gd name="T24" fmla="*/ 235 w 390"/>
                    <a:gd name="T25" fmla="*/ 59 h 614"/>
                    <a:gd name="T26" fmla="*/ 232 w 390"/>
                    <a:gd name="T27" fmla="*/ 77 h 614"/>
                    <a:gd name="T28" fmla="*/ 232 w 390"/>
                    <a:gd name="T29" fmla="*/ 80 h 614"/>
                    <a:gd name="T30" fmla="*/ 234 w 390"/>
                    <a:gd name="T31" fmla="*/ 82 h 614"/>
                    <a:gd name="T32" fmla="*/ 312 w 390"/>
                    <a:gd name="T33" fmla="*/ 106 h 614"/>
                    <a:gd name="T34" fmla="*/ 314 w 390"/>
                    <a:gd name="T35" fmla="*/ 108 h 614"/>
                    <a:gd name="T36" fmla="*/ 315 w 390"/>
                    <a:gd name="T37" fmla="*/ 111 h 614"/>
                    <a:gd name="T38" fmla="*/ 314 w 390"/>
                    <a:gd name="T39" fmla="*/ 114 h 614"/>
                    <a:gd name="T40" fmla="*/ 302 w 390"/>
                    <a:gd name="T41" fmla="*/ 189 h 614"/>
                    <a:gd name="T42" fmla="*/ 388 w 390"/>
                    <a:gd name="T43" fmla="*/ 369 h 614"/>
                    <a:gd name="T44" fmla="*/ 389 w 390"/>
                    <a:gd name="T45" fmla="*/ 375 h 614"/>
                    <a:gd name="T46" fmla="*/ 347 w 390"/>
                    <a:gd name="T47" fmla="*/ 432 h 614"/>
                    <a:gd name="T48" fmla="*/ 344 w 390"/>
                    <a:gd name="T49" fmla="*/ 434 h 614"/>
                    <a:gd name="T50" fmla="*/ 342 w 390"/>
                    <a:gd name="T51" fmla="*/ 433 h 614"/>
                    <a:gd name="T52" fmla="*/ 310 w 390"/>
                    <a:gd name="T53" fmla="*/ 425 h 614"/>
                    <a:gd name="T54" fmla="*/ 243 w 390"/>
                    <a:gd name="T55" fmla="*/ 492 h 614"/>
                    <a:gd name="T56" fmla="*/ 264 w 390"/>
                    <a:gd name="T57" fmla="*/ 541 h 614"/>
                    <a:gd name="T58" fmla="*/ 265 w 390"/>
                    <a:gd name="T59" fmla="*/ 546 h 614"/>
                    <a:gd name="T60" fmla="*/ 217 w 390"/>
                    <a:gd name="T61" fmla="*/ 613 h 614"/>
                    <a:gd name="T62" fmla="*/ 214 w 390"/>
                    <a:gd name="T63" fmla="*/ 614 h 614"/>
                    <a:gd name="T64" fmla="*/ 214 w 390"/>
                    <a:gd name="T65"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614">
                      <a:moveTo>
                        <a:pt x="214" y="614"/>
                      </a:moveTo>
                      <a:cubicBezTo>
                        <a:pt x="213" y="614"/>
                        <a:pt x="212" y="614"/>
                        <a:pt x="211" y="614"/>
                      </a:cubicBezTo>
                      <a:cubicBezTo>
                        <a:pt x="79" y="513"/>
                        <a:pt x="0" y="355"/>
                        <a:pt x="0" y="189"/>
                      </a:cubicBezTo>
                      <a:cubicBezTo>
                        <a:pt x="0" y="131"/>
                        <a:pt x="8" y="76"/>
                        <a:pt x="25" y="23"/>
                      </a:cubicBezTo>
                      <a:cubicBezTo>
                        <a:pt x="26" y="22"/>
                        <a:pt x="26" y="22"/>
                        <a:pt x="26" y="22"/>
                      </a:cubicBezTo>
                      <a:cubicBezTo>
                        <a:pt x="26" y="21"/>
                        <a:pt x="28" y="20"/>
                        <a:pt x="30" y="20"/>
                      </a:cubicBezTo>
                      <a:cubicBezTo>
                        <a:pt x="30" y="20"/>
                        <a:pt x="30" y="20"/>
                        <a:pt x="31" y="20"/>
                      </a:cubicBezTo>
                      <a:cubicBezTo>
                        <a:pt x="114" y="45"/>
                        <a:pt x="114" y="45"/>
                        <a:pt x="114" y="45"/>
                      </a:cubicBezTo>
                      <a:cubicBezTo>
                        <a:pt x="114" y="45"/>
                        <a:pt x="115" y="46"/>
                        <a:pt x="115" y="46"/>
                      </a:cubicBezTo>
                      <a:cubicBezTo>
                        <a:pt x="116" y="46"/>
                        <a:pt x="116" y="45"/>
                        <a:pt x="117" y="45"/>
                      </a:cubicBezTo>
                      <a:cubicBezTo>
                        <a:pt x="118" y="45"/>
                        <a:pt x="119" y="44"/>
                        <a:pt x="119" y="43"/>
                      </a:cubicBezTo>
                      <a:cubicBezTo>
                        <a:pt x="126" y="17"/>
                        <a:pt x="149" y="0"/>
                        <a:pt x="176" y="0"/>
                      </a:cubicBezTo>
                      <a:cubicBezTo>
                        <a:pt x="208" y="0"/>
                        <a:pt x="235" y="26"/>
                        <a:pt x="235" y="59"/>
                      </a:cubicBezTo>
                      <a:cubicBezTo>
                        <a:pt x="235" y="65"/>
                        <a:pt x="234" y="71"/>
                        <a:pt x="232" y="77"/>
                      </a:cubicBezTo>
                      <a:cubicBezTo>
                        <a:pt x="231" y="78"/>
                        <a:pt x="232" y="79"/>
                        <a:pt x="232" y="80"/>
                      </a:cubicBezTo>
                      <a:cubicBezTo>
                        <a:pt x="233" y="81"/>
                        <a:pt x="233" y="82"/>
                        <a:pt x="234" y="82"/>
                      </a:cubicBezTo>
                      <a:cubicBezTo>
                        <a:pt x="312" y="106"/>
                        <a:pt x="312" y="106"/>
                        <a:pt x="312" y="106"/>
                      </a:cubicBezTo>
                      <a:cubicBezTo>
                        <a:pt x="313" y="106"/>
                        <a:pt x="314" y="107"/>
                        <a:pt x="314" y="108"/>
                      </a:cubicBezTo>
                      <a:cubicBezTo>
                        <a:pt x="315" y="109"/>
                        <a:pt x="315" y="110"/>
                        <a:pt x="315" y="111"/>
                      </a:cubicBezTo>
                      <a:cubicBezTo>
                        <a:pt x="314" y="114"/>
                        <a:pt x="314" y="114"/>
                        <a:pt x="314" y="114"/>
                      </a:cubicBezTo>
                      <a:cubicBezTo>
                        <a:pt x="306" y="137"/>
                        <a:pt x="302" y="162"/>
                        <a:pt x="302" y="189"/>
                      </a:cubicBezTo>
                      <a:cubicBezTo>
                        <a:pt x="302" y="260"/>
                        <a:pt x="333" y="325"/>
                        <a:pt x="388" y="369"/>
                      </a:cubicBezTo>
                      <a:cubicBezTo>
                        <a:pt x="390" y="371"/>
                        <a:pt x="390" y="373"/>
                        <a:pt x="389" y="375"/>
                      </a:cubicBezTo>
                      <a:cubicBezTo>
                        <a:pt x="347" y="432"/>
                        <a:pt x="347" y="432"/>
                        <a:pt x="347" y="432"/>
                      </a:cubicBezTo>
                      <a:cubicBezTo>
                        <a:pt x="347" y="433"/>
                        <a:pt x="345" y="434"/>
                        <a:pt x="344" y="434"/>
                      </a:cubicBezTo>
                      <a:cubicBezTo>
                        <a:pt x="344" y="434"/>
                        <a:pt x="343" y="434"/>
                        <a:pt x="342" y="433"/>
                      </a:cubicBezTo>
                      <a:cubicBezTo>
                        <a:pt x="333" y="428"/>
                        <a:pt x="321" y="425"/>
                        <a:pt x="310" y="425"/>
                      </a:cubicBezTo>
                      <a:cubicBezTo>
                        <a:pt x="273" y="425"/>
                        <a:pt x="243" y="455"/>
                        <a:pt x="243" y="492"/>
                      </a:cubicBezTo>
                      <a:cubicBezTo>
                        <a:pt x="243" y="511"/>
                        <a:pt x="251" y="528"/>
                        <a:pt x="264" y="541"/>
                      </a:cubicBezTo>
                      <a:cubicBezTo>
                        <a:pt x="266" y="542"/>
                        <a:pt x="266" y="545"/>
                        <a:pt x="265" y="546"/>
                      </a:cubicBezTo>
                      <a:cubicBezTo>
                        <a:pt x="217" y="613"/>
                        <a:pt x="217" y="613"/>
                        <a:pt x="217" y="613"/>
                      </a:cubicBezTo>
                      <a:cubicBezTo>
                        <a:pt x="216" y="614"/>
                        <a:pt x="215" y="614"/>
                        <a:pt x="214" y="614"/>
                      </a:cubicBezTo>
                      <a:cubicBezTo>
                        <a:pt x="214" y="614"/>
                        <a:pt x="214" y="614"/>
                        <a:pt x="214" y="614"/>
                      </a:cubicBezTo>
                      <a:close/>
                    </a:path>
                  </a:pathLst>
                </a:custGeom>
                <a:solidFill>
                  <a:srgbClr val="03586E"/>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2" name="Gruppieren 56">
                <a:extLst>
                  <a:ext uri="{FF2B5EF4-FFF2-40B4-BE49-F238E27FC236}">
                    <a16:creationId xmlns:a16="http://schemas.microsoft.com/office/drawing/2014/main" id="{49DA8FB2-DCE8-B514-93B5-E97E231DDB24}"/>
                  </a:ext>
                </a:extLst>
              </p:cNvPr>
              <p:cNvGrpSpPr/>
              <p:nvPr/>
            </p:nvGrpSpPr>
            <p:grpSpPr>
              <a:xfrm>
                <a:off x="381633" y="1742728"/>
                <a:ext cx="4249417" cy="3985908"/>
                <a:chOff x="381633" y="1742728"/>
                <a:chExt cx="4249417" cy="3985908"/>
              </a:xfrm>
            </p:grpSpPr>
            <p:sp>
              <p:nvSpPr>
                <p:cNvPr id="43" name="Textfeld 57">
                  <a:extLst>
                    <a:ext uri="{FF2B5EF4-FFF2-40B4-BE49-F238E27FC236}">
                      <a16:creationId xmlns:a16="http://schemas.microsoft.com/office/drawing/2014/main" id="{554F3309-5C7A-8227-674A-984486454AD7}"/>
                    </a:ext>
                  </a:extLst>
                </p:cNvPr>
                <p:cNvSpPr txBox="1"/>
                <p:nvPr/>
              </p:nvSpPr>
              <p:spPr>
                <a:xfrm>
                  <a:off x="721252" y="2253375"/>
                  <a:ext cx="1607157" cy="461665"/>
                </a:xfrm>
                <a:prstGeom prst="rect">
                  <a:avLst/>
                </a:prstGeom>
                <a:noFill/>
              </p:spPr>
              <p:txBody>
                <a:bodyPr wrap="square" rtlCol="0">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Kunden-zufriedenheit</a:t>
                  </a:r>
                  <a:endParaRPr lang="de-DE" sz="1200" dirty="0">
                    <a:latin typeface="Montserrat Medium" panose="00000600000000000000" pitchFamily="2" charset="0"/>
                    <a:cs typeface="Futura Medium" panose="020B0602020204020303" pitchFamily="34" charset="-79"/>
                  </a:endParaRPr>
                </a:p>
              </p:txBody>
            </p:sp>
            <p:grpSp>
              <p:nvGrpSpPr>
                <p:cNvPr id="44" name="Google Shape;13250;p78">
                  <a:extLst>
                    <a:ext uri="{FF2B5EF4-FFF2-40B4-BE49-F238E27FC236}">
                      <a16:creationId xmlns:a16="http://schemas.microsoft.com/office/drawing/2014/main" id="{7CA95525-B6FC-DB45-8E2B-9B773886921D}"/>
                    </a:ext>
                  </a:extLst>
                </p:cNvPr>
                <p:cNvGrpSpPr/>
                <p:nvPr/>
              </p:nvGrpSpPr>
              <p:grpSpPr>
                <a:xfrm>
                  <a:off x="2927270" y="1742728"/>
                  <a:ext cx="333452" cy="329962"/>
                  <a:chOff x="1049375" y="2318350"/>
                  <a:chExt cx="298525" cy="295400"/>
                </a:xfrm>
                <a:solidFill>
                  <a:schemeClr val="bg1"/>
                </a:solidFill>
              </p:grpSpPr>
              <p:sp>
                <p:nvSpPr>
                  <p:cNvPr id="60" name="Google Shape;13251;p78">
                    <a:extLst>
                      <a:ext uri="{FF2B5EF4-FFF2-40B4-BE49-F238E27FC236}">
                        <a16:creationId xmlns:a16="http://schemas.microsoft.com/office/drawing/2014/main" id="{83C94131-05BC-382A-B2C5-13BBAF58DD43}"/>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252;p78">
                    <a:extLst>
                      <a:ext uri="{FF2B5EF4-FFF2-40B4-BE49-F238E27FC236}">
                        <a16:creationId xmlns:a16="http://schemas.microsoft.com/office/drawing/2014/main" id="{7DDAEC43-FF78-A226-479A-234CCE43D929}"/>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253;p78">
                    <a:extLst>
                      <a:ext uri="{FF2B5EF4-FFF2-40B4-BE49-F238E27FC236}">
                        <a16:creationId xmlns:a16="http://schemas.microsoft.com/office/drawing/2014/main" id="{BFB2BCC6-2FE9-D31B-EC7F-EAC628AD0F0D}"/>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254;p78">
                    <a:extLst>
                      <a:ext uri="{FF2B5EF4-FFF2-40B4-BE49-F238E27FC236}">
                        <a16:creationId xmlns:a16="http://schemas.microsoft.com/office/drawing/2014/main" id="{33EE1A5D-5541-DACC-08D4-B7CDAB0852B5}"/>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Textfeld 59">
                  <a:extLst>
                    <a:ext uri="{FF2B5EF4-FFF2-40B4-BE49-F238E27FC236}">
                      <a16:creationId xmlns:a16="http://schemas.microsoft.com/office/drawing/2014/main" id="{50755CEE-5E50-9BF7-DC31-4F08C9C15C57}"/>
                    </a:ext>
                  </a:extLst>
                </p:cNvPr>
                <p:cNvSpPr txBox="1"/>
                <p:nvPr/>
              </p:nvSpPr>
              <p:spPr>
                <a:xfrm>
                  <a:off x="3371646" y="4060007"/>
                  <a:ext cx="1259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Facility Management</a:t>
                  </a:r>
                </a:p>
              </p:txBody>
            </p:sp>
            <p:sp>
              <p:nvSpPr>
                <p:cNvPr id="46" name="Textfeld 60">
                  <a:extLst>
                    <a:ext uri="{FF2B5EF4-FFF2-40B4-BE49-F238E27FC236}">
                      <a16:creationId xmlns:a16="http://schemas.microsoft.com/office/drawing/2014/main" id="{76CD76A4-917C-7E0D-DAA3-D269A72176F8}"/>
                    </a:ext>
                  </a:extLst>
                </p:cNvPr>
                <p:cNvSpPr txBox="1"/>
                <p:nvPr/>
              </p:nvSpPr>
              <p:spPr>
                <a:xfrm>
                  <a:off x="1759385" y="4824253"/>
                  <a:ext cx="2157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Mitarbeiter &amp;</a:t>
                  </a:r>
                </a:p>
                <a:p>
                  <a:r>
                    <a:rPr lang="de-DE" sz="1200" dirty="0">
                      <a:solidFill>
                        <a:schemeClr val="bg1"/>
                      </a:solidFill>
                      <a:latin typeface="Montserrat Medium" panose="00000600000000000000" pitchFamily="2" charset="0"/>
                      <a:cs typeface="Futura Medium" panose="020B0602020204020303" pitchFamily="34" charset="-79"/>
                    </a:rPr>
                    <a:t>Führung</a:t>
                  </a:r>
                </a:p>
              </p:txBody>
            </p:sp>
            <p:grpSp>
              <p:nvGrpSpPr>
                <p:cNvPr id="47" name="Google Shape;13314;p78">
                  <a:extLst>
                    <a:ext uri="{FF2B5EF4-FFF2-40B4-BE49-F238E27FC236}">
                      <a16:creationId xmlns:a16="http://schemas.microsoft.com/office/drawing/2014/main" id="{C85AC4C6-3FD9-2E5A-CC37-1C678C254FEE}"/>
                    </a:ext>
                  </a:extLst>
                </p:cNvPr>
                <p:cNvGrpSpPr/>
                <p:nvPr/>
              </p:nvGrpSpPr>
              <p:grpSpPr>
                <a:xfrm>
                  <a:off x="2696868" y="5325562"/>
                  <a:ext cx="366788" cy="403074"/>
                  <a:chOff x="3599700" y="1954475"/>
                  <a:chExt cx="296175" cy="295400"/>
                </a:xfrm>
                <a:solidFill>
                  <a:schemeClr val="bg1"/>
                </a:solidFill>
              </p:grpSpPr>
              <p:sp>
                <p:nvSpPr>
                  <p:cNvPr id="57" name="Google Shape;13315;p78">
                    <a:extLst>
                      <a:ext uri="{FF2B5EF4-FFF2-40B4-BE49-F238E27FC236}">
                        <a16:creationId xmlns:a16="http://schemas.microsoft.com/office/drawing/2014/main" id="{A6407178-53B7-D2C8-B6DF-A56A2171F242}"/>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316;p78">
                    <a:extLst>
                      <a:ext uri="{FF2B5EF4-FFF2-40B4-BE49-F238E27FC236}">
                        <a16:creationId xmlns:a16="http://schemas.microsoft.com/office/drawing/2014/main" id="{687AE2E7-A066-60CE-8FE4-7D6A49A121D2}"/>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317;p78">
                    <a:extLst>
                      <a:ext uri="{FF2B5EF4-FFF2-40B4-BE49-F238E27FC236}">
                        <a16:creationId xmlns:a16="http://schemas.microsoft.com/office/drawing/2014/main" id="{1AA6D7DC-169F-21F8-9E7A-CA4CD811C269}"/>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Textfeld 62">
                  <a:extLst>
                    <a:ext uri="{FF2B5EF4-FFF2-40B4-BE49-F238E27FC236}">
                      <a16:creationId xmlns:a16="http://schemas.microsoft.com/office/drawing/2014/main" id="{FC4B7615-4836-C285-6BE9-D9201FC0090C}"/>
                    </a:ext>
                  </a:extLst>
                </p:cNvPr>
                <p:cNvSpPr txBox="1"/>
                <p:nvPr/>
              </p:nvSpPr>
              <p:spPr>
                <a:xfrm>
                  <a:off x="381633" y="3843043"/>
                  <a:ext cx="1608852" cy="646331"/>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Unternehmens-</a:t>
                  </a:r>
                </a:p>
                <a:p>
                  <a:r>
                    <a:rPr lang="de-DE" sz="1200" dirty="0">
                      <a:solidFill>
                        <a:schemeClr val="bg1"/>
                      </a:solidFill>
                      <a:latin typeface="Montserrat Medium" panose="00000600000000000000" pitchFamily="2" charset="0"/>
                      <a:cs typeface="Futura Medium" panose="020B0602020204020303" pitchFamily="34" charset="-79"/>
                    </a:rPr>
                    <a:t>spezifische </a:t>
                  </a:r>
                </a:p>
                <a:p>
                  <a:r>
                    <a:rPr lang="de-DE" sz="1200" dirty="0">
                      <a:solidFill>
                        <a:schemeClr val="bg1"/>
                      </a:solidFill>
                      <a:latin typeface="Montserrat Medium" panose="00000600000000000000" pitchFamily="2" charset="0"/>
                      <a:cs typeface="Futura Medium" panose="020B0602020204020303" pitchFamily="34" charset="-79"/>
                    </a:rPr>
                    <a:t>Anforderungen</a:t>
                  </a:r>
                </a:p>
              </p:txBody>
            </p:sp>
            <p:grpSp>
              <p:nvGrpSpPr>
                <p:cNvPr id="49" name="Google Shape;9075;p68">
                  <a:extLst>
                    <a:ext uri="{FF2B5EF4-FFF2-40B4-BE49-F238E27FC236}">
                      <a16:creationId xmlns:a16="http://schemas.microsoft.com/office/drawing/2014/main" id="{CE9A290E-C494-BE6A-1126-C9F2D44C55C0}"/>
                    </a:ext>
                  </a:extLst>
                </p:cNvPr>
                <p:cNvGrpSpPr/>
                <p:nvPr/>
              </p:nvGrpSpPr>
              <p:grpSpPr>
                <a:xfrm>
                  <a:off x="604447" y="3369791"/>
                  <a:ext cx="394700" cy="393212"/>
                  <a:chOff x="6238300" y="1426975"/>
                  <a:chExt cx="489450" cy="483175"/>
                </a:xfrm>
                <a:solidFill>
                  <a:schemeClr val="bg1"/>
                </a:solidFill>
              </p:grpSpPr>
              <p:sp>
                <p:nvSpPr>
                  <p:cNvPr id="54" name="Google Shape;9076;p68">
                    <a:extLst>
                      <a:ext uri="{FF2B5EF4-FFF2-40B4-BE49-F238E27FC236}">
                        <a16:creationId xmlns:a16="http://schemas.microsoft.com/office/drawing/2014/main" id="{960B2094-3C6D-921F-3D27-8A8A018596B3}"/>
                      </a:ext>
                    </a:extLst>
                  </p:cNvPr>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5" name="Google Shape;9077;p68">
                    <a:extLst>
                      <a:ext uri="{FF2B5EF4-FFF2-40B4-BE49-F238E27FC236}">
                        <a16:creationId xmlns:a16="http://schemas.microsoft.com/office/drawing/2014/main" id="{EA8D7874-8BC0-16B9-3F02-C59FF7180C19}"/>
                      </a:ext>
                    </a:extLst>
                  </p:cNvPr>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6" name="Google Shape;9078;p68">
                    <a:extLst>
                      <a:ext uri="{FF2B5EF4-FFF2-40B4-BE49-F238E27FC236}">
                        <a16:creationId xmlns:a16="http://schemas.microsoft.com/office/drawing/2014/main" id="{9EF66C5A-84DD-D757-EF88-C379535F6F61}"/>
                      </a:ext>
                    </a:extLst>
                  </p:cNvPr>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50" name="Google Shape;11137;p73">
                  <a:extLst>
                    <a:ext uri="{FF2B5EF4-FFF2-40B4-BE49-F238E27FC236}">
                      <a16:creationId xmlns:a16="http://schemas.microsoft.com/office/drawing/2014/main" id="{8821238C-1F0A-A943-947B-2A8AF0B99E7B}"/>
                    </a:ext>
                  </a:extLst>
                </p:cNvPr>
                <p:cNvGrpSpPr/>
                <p:nvPr/>
              </p:nvGrpSpPr>
              <p:grpSpPr>
                <a:xfrm>
                  <a:off x="4176232" y="3640154"/>
                  <a:ext cx="346667" cy="333257"/>
                  <a:chOff x="-31889075" y="2658950"/>
                  <a:chExt cx="302475" cy="290775"/>
                </a:xfrm>
                <a:solidFill>
                  <a:schemeClr val="bg1"/>
                </a:solidFill>
              </p:grpSpPr>
              <p:sp>
                <p:nvSpPr>
                  <p:cNvPr id="52" name="Google Shape;11138;p73">
                    <a:extLst>
                      <a:ext uri="{FF2B5EF4-FFF2-40B4-BE49-F238E27FC236}">
                        <a16:creationId xmlns:a16="http://schemas.microsoft.com/office/drawing/2014/main" id="{C55A5446-FCA9-35F9-4815-1A9BBCD71715}"/>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139;p73">
                    <a:extLst>
                      <a:ext uri="{FF2B5EF4-FFF2-40B4-BE49-F238E27FC236}">
                        <a16:creationId xmlns:a16="http://schemas.microsoft.com/office/drawing/2014/main" id="{26A6D76E-ADE7-236C-F7AF-E48989EC53BC}"/>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9047;p68">
                  <a:extLst>
                    <a:ext uri="{FF2B5EF4-FFF2-40B4-BE49-F238E27FC236}">
                      <a16:creationId xmlns:a16="http://schemas.microsoft.com/office/drawing/2014/main" id="{08D7BD08-9156-7FC1-2214-AA733E935E93}"/>
                    </a:ext>
                  </a:extLst>
                </p:cNvPr>
                <p:cNvSpPr/>
                <p:nvPr/>
              </p:nvSpPr>
              <p:spPr>
                <a:xfrm>
                  <a:off x="1893233" y="1834752"/>
                  <a:ext cx="366741" cy="36152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40" name="Textfeld 54">
              <a:extLst>
                <a:ext uri="{FF2B5EF4-FFF2-40B4-BE49-F238E27FC236}">
                  <a16:creationId xmlns:a16="http://schemas.microsoft.com/office/drawing/2014/main" id="{6845629D-6139-7953-A421-6EC67E429FE0}"/>
                </a:ext>
              </a:extLst>
            </p:cNvPr>
            <p:cNvSpPr txBox="1"/>
            <p:nvPr/>
          </p:nvSpPr>
          <p:spPr>
            <a:xfrm>
              <a:off x="2860959" y="2393048"/>
              <a:ext cx="2109415" cy="600164"/>
            </a:xfrm>
            <a:prstGeom prst="rect">
              <a:avLst/>
            </a:prstGeom>
            <a:noFill/>
          </p:spPr>
          <p:txBody>
            <a:bodyPr wrap="square" rtlCol="0">
              <a:spAutoFit/>
            </a:bodyPr>
            <a:lstStyle/>
            <a:p>
              <a:r>
                <a:rPr lang="de-DE" sz="1100" dirty="0">
                  <a:solidFill>
                    <a:schemeClr val="bg1"/>
                  </a:solidFill>
                  <a:latin typeface="Montserrat Medium" panose="00000600000000000000" pitchFamily="2" charset="0"/>
                  <a:cs typeface="Futura Medium" panose="020B0602020204020303" pitchFamily="34" charset="-79"/>
                </a:rPr>
                <a:t>Gesetzliche </a:t>
              </a:r>
            </a:p>
            <a:p>
              <a:r>
                <a:rPr lang="de-DE" sz="1100" dirty="0">
                  <a:solidFill>
                    <a:schemeClr val="bg1"/>
                  </a:solidFill>
                  <a:latin typeface="Montserrat Medium" panose="00000600000000000000" pitchFamily="2" charset="0"/>
                  <a:cs typeface="Futura Medium" panose="020B0602020204020303" pitchFamily="34" charset="-79"/>
                </a:rPr>
                <a:t>Rahmenbedingungen</a:t>
              </a:r>
              <a:br>
                <a:rPr lang="de-DE" sz="1100" dirty="0">
                  <a:solidFill>
                    <a:schemeClr val="bg1"/>
                  </a:solidFill>
                  <a:latin typeface="Montserrat Medium" panose="00000600000000000000" pitchFamily="2" charset="0"/>
                  <a:cs typeface="Futura Medium" panose="020B0602020204020303" pitchFamily="34" charset="-79"/>
                </a:rPr>
              </a:br>
              <a:r>
                <a:rPr lang="de-DE" sz="1100" dirty="0">
                  <a:solidFill>
                    <a:schemeClr val="bg1"/>
                  </a:solidFill>
                  <a:latin typeface="Montserrat Medium" panose="00000600000000000000" pitchFamily="2" charset="0"/>
                  <a:cs typeface="Futura Medium" panose="020B0602020204020303" pitchFamily="34" charset="-79"/>
                </a:rPr>
                <a:t>&amp; Vorgaben </a:t>
              </a:r>
            </a:p>
          </p:txBody>
        </p:sp>
      </p:grpSp>
      <p:grpSp>
        <p:nvGrpSpPr>
          <p:cNvPr id="69" name="Gruppieren 83">
            <a:extLst>
              <a:ext uri="{FF2B5EF4-FFF2-40B4-BE49-F238E27FC236}">
                <a16:creationId xmlns:a16="http://schemas.microsoft.com/office/drawing/2014/main" id="{F1699AEF-6522-54D6-C446-15753AECBA81}"/>
              </a:ext>
            </a:extLst>
          </p:cNvPr>
          <p:cNvGrpSpPr/>
          <p:nvPr/>
        </p:nvGrpSpPr>
        <p:grpSpPr>
          <a:xfrm>
            <a:off x="17282598" y="1735473"/>
            <a:ext cx="7072010" cy="4145640"/>
            <a:chOff x="4769605" y="1821141"/>
            <a:chExt cx="7072010" cy="4145640"/>
          </a:xfrm>
        </p:grpSpPr>
        <p:grpSp>
          <p:nvGrpSpPr>
            <p:cNvPr id="70" name="Gruppieren 84">
              <a:extLst>
                <a:ext uri="{FF2B5EF4-FFF2-40B4-BE49-F238E27FC236}">
                  <a16:creationId xmlns:a16="http://schemas.microsoft.com/office/drawing/2014/main" id="{3312007F-0C4A-3DD7-B32B-C4D138066CE1}"/>
                </a:ext>
              </a:extLst>
            </p:cNvPr>
            <p:cNvGrpSpPr/>
            <p:nvPr/>
          </p:nvGrpSpPr>
          <p:grpSpPr>
            <a:xfrm>
              <a:off x="4769605" y="1821141"/>
              <a:ext cx="7072010" cy="4145640"/>
              <a:chOff x="4759868" y="1816240"/>
              <a:chExt cx="7072010" cy="4145640"/>
            </a:xfrm>
          </p:grpSpPr>
          <p:sp>
            <p:nvSpPr>
              <p:cNvPr id="76" name="Freeform 170">
                <a:extLst>
                  <a:ext uri="{FF2B5EF4-FFF2-40B4-BE49-F238E27FC236}">
                    <a16:creationId xmlns:a16="http://schemas.microsoft.com/office/drawing/2014/main" id="{B6F759BA-5B42-D1DF-E7B2-B73AF4C72573}"/>
                  </a:ext>
                </a:extLst>
              </p:cNvPr>
              <p:cNvSpPr/>
              <p:nvPr/>
            </p:nvSpPr>
            <p:spPr>
              <a:xfrm>
                <a:off x="4764113" y="1816240"/>
                <a:ext cx="5275917" cy="539494"/>
              </a:xfrm>
              <a:custGeom>
                <a:avLst/>
                <a:gdLst>
                  <a:gd name="connsiteX0" fmla="*/ 0 w 3540604"/>
                  <a:gd name="connsiteY0" fmla="*/ 0 h 432488"/>
                  <a:gd name="connsiteX1" fmla="*/ 3540604 w 3540604"/>
                  <a:gd name="connsiteY1" fmla="*/ 0 h 432488"/>
                  <a:gd name="connsiteX2" fmla="*/ 3540604 w 3540604"/>
                  <a:gd name="connsiteY2" fmla="*/ 275430 h 432488"/>
                  <a:gd name="connsiteX3" fmla="*/ 3383546 w 3540604"/>
                  <a:gd name="connsiteY3" fmla="*/ 432488 h 432488"/>
                  <a:gd name="connsiteX4" fmla="*/ 313357 w 3540604"/>
                  <a:gd name="connsiteY4" fmla="*/ 432488 h 432488"/>
                  <a:gd name="connsiteX5" fmla="*/ 288192 w 3540604"/>
                  <a:gd name="connsiteY5" fmla="*/ 380250 h 432488"/>
                  <a:gd name="connsiteX6" fmla="*/ 12640 w 3540604"/>
                  <a:gd name="connsiteY6" fmla="*/ 11488 h 432488"/>
                  <a:gd name="connsiteX7" fmla="*/ 0 w 3540604"/>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0604" h="432488">
                    <a:moveTo>
                      <a:pt x="0" y="0"/>
                    </a:moveTo>
                    <a:lnTo>
                      <a:pt x="3540604" y="0"/>
                    </a:lnTo>
                    <a:lnTo>
                      <a:pt x="3540604" y="275430"/>
                    </a:lnTo>
                    <a:lnTo>
                      <a:pt x="3383546" y="432488"/>
                    </a:lnTo>
                    <a:lnTo>
                      <a:pt x="313357" y="432488"/>
                    </a:lnTo>
                    <a:lnTo>
                      <a:pt x="288192" y="380250"/>
                    </a:lnTo>
                    <a:cubicBezTo>
                      <a:pt x="214290" y="244207"/>
                      <a:pt x="121233" y="120080"/>
                      <a:pt x="12640" y="11488"/>
                    </a:cubicBezTo>
                    <a:lnTo>
                      <a:pt x="0" y="0"/>
                    </a:lnTo>
                    <a:close/>
                  </a:path>
                </a:pathLst>
              </a:custGeom>
              <a:ln/>
              <a:effectLst/>
            </p:spPr>
            <p:style>
              <a:lnRef idx="0">
                <a:schemeClr val="accent1"/>
              </a:lnRef>
              <a:fillRef idx="3">
                <a:schemeClr val="accent1"/>
              </a:fillRef>
              <a:effectRef idx="3">
                <a:schemeClr val="accent1"/>
              </a:effectRef>
              <a:fontRef idx="minor">
                <a:schemeClr val="lt1"/>
              </a:fontRef>
            </p:style>
            <p:txBody>
              <a:bodyPr lIns="274320" tIns="0" rIns="685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Freeform 169">
                <a:extLst>
                  <a:ext uri="{FF2B5EF4-FFF2-40B4-BE49-F238E27FC236}">
                    <a16:creationId xmlns:a16="http://schemas.microsoft.com/office/drawing/2014/main" id="{F34F5977-C4E9-0D74-D5E3-EDF2D7DA4F7C}"/>
                  </a:ext>
                </a:extLst>
              </p:cNvPr>
              <p:cNvSpPr/>
              <p:nvPr/>
            </p:nvSpPr>
            <p:spPr>
              <a:xfrm>
                <a:off x="5334589" y="2702590"/>
                <a:ext cx="4929491" cy="539494"/>
              </a:xfrm>
              <a:custGeom>
                <a:avLst/>
                <a:gdLst>
                  <a:gd name="connsiteX0" fmla="*/ 0 w 3634557"/>
                  <a:gd name="connsiteY0" fmla="*/ 0 h 432488"/>
                  <a:gd name="connsiteX1" fmla="*/ 3634557 w 3634557"/>
                  <a:gd name="connsiteY1" fmla="*/ 0 h 432488"/>
                  <a:gd name="connsiteX2" fmla="*/ 3634557 w 3634557"/>
                  <a:gd name="connsiteY2" fmla="*/ 275430 h 432488"/>
                  <a:gd name="connsiteX3" fmla="*/ 3477499 w 3634557"/>
                  <a:gd name="connsiteY3" fmla="*/ 432488 h 432488"/>
                  <a:gd name="connsiteX4" fmla="*/ 132083 w 3634557"/>
                  <a:gd name="connsiteY4" fmla="*/ 432488 h 432488"/>
                  <a:gd name="connsiteX5" fmla="*/ 120581 w 3634557"/>
                  <a:gd name="connsiteY5" fmla="*/ 357126 h 432488"/>
                  <a:gd name="connsiteX6" fmla="*/ 27339 w 3634557"/>
                  <a:gd name="connsiteY6" fmla="*/ 56752 h 432488"/>
                  <a:gd name="connsiteX7" fmla="*/ 0 w 3634557"/>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4557" h="432488">
                    <a:moveTo>
                      <a:pt x="0" y="0"/>
                    </a:moveTo>
                    <a:lnTo>
                      <a:pt x="3634557" y="0"/>
                    </a:lnTo>
                    <a:lnTo>
                      <a:pt x="3634557" y="275430"/>
                    </a:lnTo>
                    <a:lnTo>
                      <a:pt x="3477499" y="432488"/>
                    </a:lnTo>
                    <a:lnTo>
                      <a:pt x="132083" y="432488"/>
                    </a:lnTo>
                    <a:lnTo>
                      <a:pt x="120581" y="357126"/>
                    </a:lnTo>
                    <a:cubicBezTo>
                      <a:pt x="99265" y="252957"/>
                      <a:pt x="67827" y="152475"/>
                      <a:pt x="27339" y="56752"/>
                    </a:cubicBezTo>
                    <a:lnTo>
                      <a:pt x="0" y="0"/>
                    </a:lnTo>
                    <a:close/>
                  </a:path>
                </a:pathLst>
              </a:custGeom>
              <a:solidFill>
                <a:srgbClr val="0099BF"/>
              </a:solidFill>
              <a:ln/>
              <a:effectLst/>
            </p:spPr>
            <p:style>
              <a:lnRef idx="0">
                <a:schemeClr val="accent2"/>
              </a:lnRef>
              <a:fillRef idx="3">
                <a:schemeClr val="accent2"/>
              </a:fillRef>
              <a:effectRef idx="3">
                <a:schemeClr val="accent2"/>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78" name="Freeform 168">
                <a:extLst>
                  <a:ext uri="{FF2B5EF4-FFF2-40B4-BE49-F238E27FC236}">
                    <a16:creationId xmlns:a16="http://schemas.microsoft.com/office/drawing/2014/main" id="{669FF44C-1C9A-E2C7-583E-C6D5265226D8}"/>
                  </a:ext>
                </a:extLst>
              </p:cNvPr>
              <p:cNvSpPr/>
              <p:nvPr/>
            </p:nvSpPr>
            <p:spPr>
              <a:xfrm>
                <a:off x="5637589" y="3619313"/>
                <a:ext cx="5316567" cy="539494"/>
              </a:xfrm>
              <a:custGeom>
                <a:avLst/>
                <a:gdLst>
                  <a:gd name="connsiteX0" fmla="*/ 0 w 3919951"/>
                  <a:gd name="connsiteY0" fmla="*/ 0 h 432488"/>
                  <a:gd name="connsiteX1" fmla="*/ 3919951 w 3919951"/>
                  <a:gd name="connsiteY1" fmla="*/ 0 h 432488"/>
                  <a:gd name="connsiteX2" fmla="*/ 3919951 w 3919951"/>
                  <a:gd name="connsiteY2" fmla="*/ 275430 h 432488"/>
                  <a:gd name="connsiteX3" fmla="*/ 3762893 w 3919951"/>
                  <a:gd name="connsiteY3" fmla="*/ 432488 h 432488"/>
                  <a:gd name="connsiteX4" fmla="*/ 0 w 3919951"/>
                  <a:gd name="connsiteY4" fmla="*/ 432488 h 432488"/>
                  <a:gd name="connsiteX5" fmla="*/ 8032 w 3919951"/>
                  <a:gd name="connsiteY5" fmla="*/ 379855 h 432488"/>
                  <a:gd name="connsiteX6" fmla="*/ 16294 w 3919951"/>
                  <a:gd name="connsiteY6" fmla="*/ 216244 h 432488"/>
                  <a:gd name="connsiteX7" fmla="*/ 8032 w 3919951"/>
                  <a:gd name="connsiteY7" fmla="*/ 52633 h 432488"/>
                  <a:gd name="connsiteX8" fmla="*/ 0 w 3919951"/>
                  <a:gd name="connsiteY8"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9951" h="432488">
                    <a:moveTo>
                      <a:pt x="0" y="0"/>
                    </a:moveTo>
                    <a:lnTo>
                      <a:pt x="3919951" y="0"/>
                    </a:lnTo>
                    <a:lnTo>
                      <a:pt x="3919951" y="275430"/>
                    </a:lnTo>
                    <a:lnTo>
                      <a:pt x="3762893" y="432488"/>
                    </a:lnTo>
                    <a:lnTo>
                      <a:pt x="0" y="432488"/>
                    </a:lnTo>
                    <a:lnTo>
                      <a:pt x="8032" y="379855"/>
                    </a:lnTo>
                    <a:cubicBezTo>
                      <a:pt x="13496" y="326061"/>
                      <a:pt x="16294" y="271480"/>
                      <a:pt x="16294" y="216244"/>
                    </a:cubicBezTo>
                    <a:cubicBezTo>
                      <a:pt x="16294" y="161009"/>
                      <a:pt x="13496" y="106427"/>
                      <a:pt x="8032" y="52633"/>
                    </a:cubicBezTo>
                    <a:lnTo>
                      <a:pt x="0" y="0"/>
                    </a:lnTo>
                    <a:close/>
                  </a:path>
                </a:pathLst>
              </a:custGeom>
              <a:solidFill>
                <a:srgbClr val="66E0FF"/>
              </a:solidFill>
              <a:ln/>
              <a:effectLst/>
            </p:spPr>
            <p:style>
              <a:lnRef idx="0">
                <a:schemeClr val="accent3"/>
              </a:lnRef>
              <a:fillRef idx="3">
                <a:schemeClr val="accent3"/>
              </a:fillRef>
              <a:effectRef idx="3">
                <a:schemeClr val="accent3"/>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Freeform 167">
                <a:extLst>
                  <a:ext uri="{FF2B5EF4-FFF2-40B4-BE49-F238E27FC236}">
                    <a16:creationId xmlns:a16="http://schemas.microsoft.com/office/drawing/2014/main" id="{42131EAC-E8A3-4064-5C1F-643C8A56007F}"/>
                  </a:ext>
                </a:extLst>
              </p:cNvPr>
              <p:cNvSpPr/>
              <p:nvPr/>
            </p:nvSpPr>
            <p:spPr>
              <a:xfrm>
                <a:off x="5334589" y="4505663"/>
                <a:ext cx="6097793" cy="539494"/>
              </a:xfrm>
              <a:custGeom>
                <a:avLst/>
                <a:gdLst>
                  <a:gd name="connsiteX0" fmla="*/ 132082 w 4495956"/>
                  <a:gd name="connsiteY0" fmla="*/ 0 h 432488"/>
                  <a:gd name="connsiteX1" fmla="*/ 4495956 w 4495956"/>
                  <a:gd name="connsiteY1" fmla="*/ 0 h 432488"/>
                  <a:gd name="connsiteX2" fmla="*/ 4495956 w 4495956"/>
                  <a:gd name="connsiteY2" fmla="*/ 275430 h 432488"/>
                  <a:gd name="connsiteX3" fmla="*/ 4338898 w 4495956"/>
                  <a:gd name="connsiteY3" fmla="*/ 432488 h 432488"/>
                  <a:gd name="connsiteX4" fmla="*/ 0 w 4495956"/>
                  <a:gd name="connsiteY4" fmla="*/ 432488 h 432488"/>
                  <a:gd name="connsiteX5" fmla="*/ 27338 w 4495956"/>
                  <a:gd name="connsiteY5" fmla="*/ 375737 h 432488"/>
                  <a:gd name="connsiteX6" fmla="*/ 120580 w 4495956"/>
                  <a:gd name="connsiteY6" fmla="*/ 75363 h 432488"/>
                  <a:gd name="connsiteX7" fmla="*/ 132082 w 4495956"/>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5956" h="432488">
                    <a:moveTo>
                      <a:pt x="132082" y="0"/>
                    </a:moveTo>
                    <a:lnTo>
                      <a:pt x="4495956" y="0"/>
                    </a:lnTo>
                    <a:lnTo>
                      <a:pt x="4495956" y="275430"/>
                    </a:lnTo>
                    <a:lnTo>
                      <a:pt x="4338898" y="432488"/>
                    </a:lnTo>
                    <a:lnTo>
                      <a:pt x="0" y="432488"/>
                    </a:lnTo>
                    <a:lnTo>
                      <a:pt x="27338" y="375737"/>
                    </a:lnTo>
                    <a:cubicBezTo>
                      <a:pt x="67826" y="280015"/>
                      <a:pt x="99264" y="179532"/>
                      <a:pt x="120580" y="75363"/>
                    </a:cubicBezTo>
                    <a:lnTo>
                      <a:pt x="132082" y="0"/>
                    </a:lnTo>
                    <a:close/>
                  </a:path>
                </a:pathLst>
              </a:custGeom>
              <a:solidFill>
                <a:srgbClr val="44546A"/>
              </a:solidFill>
              <a:ln/>
              <a:effectLst/>
            </p:spPr>
            <p:style>
              <a:lnRef idx="0">
                <a:schemeClr val="accent5"/>
              </a:lnRef>
              <a:fillRef idx="3">
                <a:schemeClr val="accent5"/>
              </a:fillRef>
              <a:effectRef idx="3">
                <a:schemeClr val="accent5"/>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Freeform 166">
                <a:extLst>
                  <a:ext uri="{FF2B5EF4-FFF2-40B4-BE49-F238E27FC236}">
                    <a16:creationId xmlns:a16="http://schemas.microsoft.com/office/drawing/2014/main" id="{35C321DF-1BEC-60BA-5396-C27604CA992F}"/>
                  </a:ext>
                </a:extLst>
              </p:cNvPr>
              <p:cNvSpPr/>
              <p:nvPr/>
            </p:nvSpPr>
            <p:spPr>
              <a:xfrm>
                <a:off x="4759868" y="5422386"/>
                <a:ext cx="7072010" cy="539494"/>
              </a:xfrm>
              <a:custGeom>
                <a:avLst/>
                <a:gdLst>
                  <a:gd name="connsiteX0" fmla="*/ 313357 w 5214255"/>
                  <a:gd name="connsiteY0" fmla="*/ 0 h 432488"/>
                  <a:gd name="connsiteX1" fmla="*/ 5214255 w 5214255"/>
                  <a:gd name="connsiteY1" fmla="*/ 0 h 432488"/>
                  <a:gd name="connsiteX2" fmla="*/ 5214255 w 5214255"/>
                  <a:gd name="connsiteY2" fmla="*/ 275430 h 432488"/>
                  <a:gd name="connsiteX3" fmla="*/ 5057197 w 5214255"/>
                  <a:gd name="connsiteY3" fmla="*/ 432488 h 432488"/>
                  <a:gd name="connsiteX4" fmla="*/ 0 w 5214255"/>
                  <a:gd name="connsiteY4" fmla="*/ 432488 h 432488"/>
                  <a:gd name="connsiteX5" fmla="*/ 12640 w 5214255"/>
                  <a:gd name="connsiteY5" fmla="*/ 421000 h 432488"/>
                  <a:gd name="connsiteX6" fmla="*/ 288192 w 5214255"/>
                  <a:gd name="connsiteY6" fmla="*/ 52238 h 432488"/>
                  <a:gd name="connsiteX7" fmla="*/ 313357 w 5214255"/>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4255" h="432488">
                    <a:moveTo>
                      <a:pt x="313357" y="0"/>
                    </a:moveTo>
                    <a:lnTo>
                      <a:pt x="5214255" y="0"/>
                    </a:lnTo>
                    <a:lnTo>
                      <a:pt x="5214255" y="275430"/>
                    </a:lnTo>
                    <a:lnTo>
                      <a:pt x="5057197" y="432488"/>
                    </a:lnTo>
                    <a:lnTo>
                      <a:pt x="0" y="432488"/>
                    </a:lnTo>
                    <a:lnTo>
                      <a:pt x="12640" y="421000"/>
                    </a:lnTo>
                    <a:cubicBezTo>
                      <a:pt x="121233" y="312408"/>
                      <a:pt x="214290" y="188281"/>
                      <a:pt x="288192" y="52238"/>
                    </a:cubicBezTo>
                    <a:lnTo>
                      <a:pt x="313357" y="0"/>
                    </a:lnTo>
                    <a:close/>
                  </a:path>
                </a:pathLst>
              </a:custGeom>
              <a:solidFill>
                <a:srgbClr val="03586E"/>
              </a:solidFill>
              <a:ln/>
              <a:effectLst/>
            </p:spPr>
            <p:style>
              <a:lnRef idx="0">
                <a:schemeClr val="accent4"/>
              </a:lnRef>
              <a:fillRef idx="3">
                <a:schemeClr val="accent4"/>
              </a:fillRef>
              <a:effectRef idx="3">
                <a:schemeClr val="accent4"/>
              </a:effectRef>
              <a:fontRef idx="minor">
                <a:schemeClr val="lt1"/>
              </a:fontRef>
            </p:style>
            <p:txBody>
              <a:bodyPr lIns="3429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1" name="Textfeld 85">
              <a:extLst>
                <a:ext uri="{FF2B5EF4-FFF2-40B4-BE49-F238E27FC236}">
                  <a16:creationId xmlns:a16="http://schemas.microsoft.com/office/drawing/2014/main" id="{E15F3AB9-EE46-7CBE-7F51-099EBB0DC4D6}"/>
                </a:ext>
              </a:extLst>
            </p:cNvPr>
            <p:cNvSpPr txBox="1"/>
            <p:nvPr/>
          </p:nvSpPr>
          <p:spPr>
            <a:xfrm>
              <a:off x="4989212" y="1951539"/>
              <a:ext cx="5174474" cy="276999"/>
            </a:xfrm>
            <a:prstGeom prst="rect">
              <a:avLst/>
            </a:prstGeom>
            <a:noFill/>
          </p:spPr>
          <p:txBody>
            <a:bodyPr wrap="square" rtlCol="0" anchor="ctr">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z.B.: Marktrundgänge, Frische Checks &amp; Abteilungskontrollen</a:t>
              </a:r>
            </a:p>
          </p:txBody>
        </p:sp>
        <p:sp>
          <p:nvSpPr>
            <p:cNvPr id="72" name="Textfeld 86">
              <a:extLst>
                <a:ext uri="{FF2B5EF4-FFF2-40B4-BE49-F238E27FC236}">
                  <a16:creationId xmlns:a16="http://schemas.microsoft.com/office/drawing/2014/main" id="{B7EC9409-EB1F-7120-50BE-0B4B4818B038}"/>
                </a:ext>
              </a:extLst>
            </p:cNvPr>
            <p:cNvSpPr txBox="1"/>
            <p:nvPr/>
          </p:nvSpPr>
          <p:spPr>
            <a:xfrm>
              <a:off x="5647326" y="2853075"/>
              <a:ext cx="3492721" cy="276999"/>
            </a:xfrm>
            <a:prstGeom prst="rect">
              <a:avLst/>
            </a:prstGeom>
            <a:noFill/>
            <a:ln>
              <a:noFill/>
            </a:ln>
          </p:spPr>
          <p:txBody>
            <a:bodyPr wrap="square" rtlCol="0" anchor="ctr">
              <a:spAutoFit/>
            </a:bodyPr>
            <a:lstStyle/>
            <a:p>
              <a:r>
                <a:rPr lang="de-DE" sz="1200" dirty="0">
                  <a:solidFill>
                    <a:schemeClr val="bg1"/>
                  </a:solidFill>
                  <a:latin typeface="Montserrat Medium" panose="00000600000000000000" pitchFamily="2" charset="0"/>
                  <a:cs typeface="Futura Medium" panose="020B0602020204020303" pitchFamily="34" charset="-79"/>
                </a:rPr>
                <a:t>z.B.: HACCP, Brandschutz</a:t>
              </a:r>
            </a:p>
          </p:txBody>
        </p:sp>
        <p:sp>
          <p:nvSpPr>
            <p:cNvPr id="73" name="Textfeld 87">
              <a:extLst>
                <a:ext uri="{FF2B5EF4-FFF2-40B4-BE49-F238E27FC236}">
                  <a16:creationId xmlns:a16="http://schemas.microsoft.com/office/drawing/2014/main" id="{8A4520CC-5EA3-6356-0C32-D203F69A201E}"/>
                </a:ext>
              </a:extLst>
            </p:cNvPr>
            <p:cNvSpPr txBox="1"/>
            <p:nvPr/>
          </p:nvSpPr>
          <p:spPr>
            <a:xfrm>
              <a:off x="5758861" y="3761864"/>
              <a:ext cx="5052151"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Hausmeisterrundgänge, Vorgehen in Versicherungsfällen</a:t>
              </a:r>
            </a:p>
          </p:txBody>
        </p:sp>
        <p:sp>
          <p:nvSpPr>
            <p:cNvPr id="74" name="Textfeld 88">
              <a:extLst>
                <a:ext uri="{FF2B5EF4-FFF2-40B4-BE49-F238E27FC236}">
                  <a16:creationId xmlns:a16="http://schemas.microsoft.com/office/drawing/2014/main" id="{CFD5A921-1AF3-9B64-65EC-FE182C7422D3}"/>
                </a:ext>
              </a:extLst>
            </p:cNvPr>
            <p:cNvSpPr txBox="1"/>
            <p:nvPr/>
          </p:nvSpPr>
          <p:spPr>
            <a:xfrm>
              <a:off x="5581916" y="4636979"/>
              <a:ext cx="3659784"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Schulungen, Umfragen, Arbeitsschutz</a:t>
              </a:r>
            </a:p>
          </p:txBody>
        </p:sp>
        <p:sp>
          <p:nvSpPr>
            <p:cNvPr id="75" name="Textfeld 89">
              <a:extLst>
                <a:ext uri="{FF2B5EF4-FFF2-40B4-BE49-F238E27FC236}">
                  <a16:creationId xmlns:a16="http://schemas.microsoft.com/office/drawing/2014/main" id="{4A7DBD78-5708-9710-8156-08506640B774}"/>
                </a:ext>
              </a:extLst>
            </p:cNvPr>
            <p:cNvSpPr txBox="1"/>
            <p:nvPr/>
          </p:nvSpPr>
          <p:spPr>
            <a:xfrm>
              <a:off x="5222626" y="5567662"/>
              <a:ext cx="3487915"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besondere Fokussetzung</a:t>
              </a:r>
            </a:p>
          </p:txBody>
        </p:sp>
      </p:grpSp>
    </p:spTree>
    <p:extLst>
      <p:ext uri="{BB962C8B-B14F-4D97-AF65-F5344CB8AC3E}">
        <p14:creationId xmlns:p14="http://schemas.microsoft.com/office/powerpoint/2010/main" val="1351701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F8D711-AE1B-0825-ED8A-2A8A1742A257}"/>
              </a:ext>
            </a:extLst>
          </p:cNvPr>
          <p:cNvSpPr>
            <a:spLocks noGrp="1"/>
          </p:cNvSpPr>
          <p:nvPr>
            <p:ph type="sldNum" sz="quarter" idx="12"/>
          </p:nvPr>
        </p:nvSpPr>
        <p:spPr/>
        <p:txBody>
          <a:bodyPr/>
          <a:lstStyle/>
          <a:p>
            <a:fld id="{A8CC698C-A01C-4AB2-8012-FDE6FF3537BB}" type="slidenum">
              <a:rPr lang="de-DE" b="1" dirty="0" smtClean="0">
                <a:solidFill>
                  <a:srgbClr val="E27702"/>
                </a:solidFill>
              </a:rPr>
              <a:t>6</a:t>
            </a:fld>
            <a:endParaRPr lang="de-DE" b="1" dirty="0">
              <a:solidFill>
                <a:srgbClr val="E27702"/>
              </a:solidFill>
            </a:endParaRPr>
          </a:p>
        </p:txBody>
      </p:sp>
      <p:pic>
        <p:nvPicPr>
          <p:cNvPr id="11" name="Picture 10" descr="A blue and orange logo&#10;&#10;Description automatically generated">
            <a:extLst>
              <a:ext uri="{FF2B5EF4-FFF2-40B4-BE49-F238E27FC236}">
                <a16:creationId xmlns:a16="http://schemas.microsoft.com/office/drawing/2014/main" id="{6981156A-7180-5B98-6057-3A44DCAEDF09}"/>
              </a:ext>
            </a:extLst>
          </p:cNvPr>
          <p:cNvPicPr>
            <a:picLocks noChangeAspect="1"/>
          </p:cNvPicPr>
          <p:nvPr/>
        </p:nvPicPr>
        <p:blipFill>
          <a:blip r:embed="rId3"/>
          <a:stretch>
            <a:fillRect/>
          </a:stretch>
        </p:blipFill>
        <p:spPr>
          <a:xfrm>
            <a:off x="2329356" y="3521675"/>
            <a:ext cx="1143002" cy="499467"/>
          </a:xfrm>
          <a:prstGeom prst="rect">
            <a:avLst/>
          </a:prstGeom>
        </p:spPr>
      </p:pic>
      <p:grpSp>
        <p:nvGrpSpPr>
          <p:cNvPr id="53" name="Gruppieren 52"/>
          <p:cNvGrpSpPr/>
          <p:nvPr/>
        </p:nvGrpSpPr>
        <p:grpSpPr>
          <a:xfrm>
            <a:off x="673672" y="1614920"/>
            <a:ext cx="4471482" cy="4386746"/>
            <a:chOff x="498892" y="1700588"/>
            <a:chExt cx="4471482" cy="4386746"/>
          </a:xfrm>
        </p:grpSpPr>
        <p:grpSp>
          <p:nvGrpSpPr>
            <p:cNvPr id="54" name="Gruppieren 53"/>
            <p:cNvGrpSpPr/>
            <p:nvPr/>
          </p:nvGrpSpPr>
          <p:grpSpPr>
            <a:xfrm>
              <a:off x="498892" y="1700588"/>
              <a:ext cx="4425067" cy="4386746"/>
              <a:chOff x="334801" y="1526715"/>
              <a:chExt cx="4425067" cy="4386746"/>
            </a:xfrm>
          </p:grpSpPr>
          <p:grpSp>
            <p:nvGrpSpPr>
              <p:cNvPr id="56" name="Gruppieren 55"/>
              <p:cNvGrpSpPr/>
              <p:nvPr/>
            </p:nvGrpSpPr>
            <p:grpSpPr>
              <a:xfrm>
                <a:off x="334801" y="1526715"/>
                <a:ext cx="4425067" cy="4386746"/>
                <a:chOff x="876000" y="1505483"/>
                <a:chExt cx="3847018" cy="3847034"/>
              </a:xfrm>
            </p:grpSpPr>
            <p:sp>
              <p:nvSpPr>
                <p:cNvPr id="79" name="Freeform 5">
                  <a:extLst>
                    <a:ext uri="{FF2B5EF4-FFF2-40B4-BE49-F238E27FC236}">
                      <a16:creationId xmlns:a16="http://schemas.microsoft.com/office/drawing/2014/main" id="{34289991-6888-43EA-8084-63192538B585}"/>
                    </a:ext>
                  </a:extLst>
                </p:cNvPr>
                <p:cNvSpPr>
                  <a:spLocks/>
                </p:cNvSpPr>
                <p:nvPr/>
              </p:nvSpPr>
              <p:spPr bwMode="auto">
                <a:xfrm>
                  <a:off x="987989" y="1505483"/>
                  <a:ext cx="2023191" cy="1598624"/>
                </a:xfrm>
                <a:custGeom>
                  <a:avLst/>
                  <a:gdLst>
                    <a:gd name="T0" fmla="*/ 285 w 559"/>
                    <a:gd name="T1" fmla="*/ 442 h 442"/>
                    <a:gd name="T2" fmla="*/ 210 w 559"/>
                    <a:gd name="T3" fmla="*/ 415 h 442"/>
                    <a:gd name="T4" fmla="*/ 145 w 559"/>
                    <a:gd name="T5" fmla="*/ 335 h 442"/>
                    <a:gd name="T6" fmla="*/ 79 w 559"/>
                    <a:gd name="T7" fmla="*/ 379 h 442"/>
                    <a:gd name="T8" fmla="*/ 3 w 559"/>
                    <a:gd name="T9" fmla="*/ 355 h 442"/>
                    <a:gd name="T10" fmla="*/ 0 w 559"/>
                    <a:gd name="T11" fmla="*/ 350 h 442"/>
                    <a:gd name="T12" fmla="*/ 492 w 559"/>
                    <a:gd name="T13" fmla="*/ 0 h 442"/>
                    <a:gd name="T14" fmla="*/ 495 w 559"/>
                    <a:gd name="T15" fmla="*/ 1 h 442"/>
                    <a:gd name="T16" fmla="*/ 496 w 559"/>
                    <a:gd name="T17" fmla="*/ 90 h 442"/>
                    <a:gd name="T18" fmla="*/ 500 w 559"/>
                    <a:gd name="T19" fmla="*/ 94 h 442"/>
                    <a:gd name="T20" fmla="*/ 500 w 559"/>
                    <a:gd name="T21" fmla="*/ 213 h 442"/>
                    <a:gd name="T22" fmla="*/ 496 w 559"/>
                    <a:gd name="T23" fmla="*/ 217 h 442"/>
                    <a:gd name="T24" fmla="*/ 492 w 559"/>
                    <a:gd name="T25" fmla="*/ 302 h 442"/>
                    <a:gd name="T26" fmla="*/ 489 w 559"/>
                    <a:gd name="T27" fmla="*/ 302 h 442"/>
                    <a:gd name="T28" fmla="*/ 481 w 559"/>
                    <a:gd name="T29" fmla="*/ 303 h 442"/>
                    <a:gd name="T30" fmla="*/ 477 w 559"/>
                    <a:gd name="T31" fmla="*/ 303 h 442"/>
                    <a:gd name="T32" fmla="*/ 468 w 559"/>
                    <a:gd name="T33" fmla="*/ 304 h 442"/>
                    <a:gd name="T34" fmla="*/ 461 w 559"/>
                    <a:gd name="T35" fmla="*/ 305 h 442"/>
                    <a:gd name="T36" fmla="*/ 455 w 559"/>
                    <a:gd name="T37" fmla="*/ 306 h 442"/>
                    <a:gd name="T38" fmla="*/ 446 w 559"/>
                    <a:gd name="T39" fmla="*/ 308 h 442"/>
                    <a:gd name="T40" fmla="*/ 442 w 559"/>
                    <a:gd name="T41" fmla="*/ 309 h 442"/>
                    <a:gd name="T42" fmla="*/ 434 w 559"/>
                    <a:gd name="T43" fmla="*/ 312 h 442"/>
                    <a:gd name="T44" fmla="*/ 425 w 559"/>
                    <a:gd name="T45" fmla="*/ 315 h 442"/>
                    <a:gd name="T46" fmla="*/ 417 w 559"/>
                    <a:gd name="T47" fmla="*/ 318 h 442"/>
                    <a:gd name="T48" fmla="*/ 409 w 559"/>
                    <a:gd name="T49" fmla="*/ 321 h 442"/>
                    <a:gd name="T50" fmla="*/ 401 w 559"/>
                    <a:gd name="T51" fmla="*/ 325 h 442"/>
                    <a:gd name="T52" fmla="*/ 393 w 559"/>
                    <a:gd name="T53" fmla="*/ 328 h 442"/>
                    <a:gd name="T54" fmla="*/ 385 w 559"/>
                    <a:gd name="T55" fmla="*/ 333 h 442"/>
                    <a:gd name="T56" fmla="*/ 378 w 559"/>
                    <a:gd name="T57" fmla="*/ 337 h 442"/>
                    <a:gd name="T58" fmla="*/ 371 w 559"/>
                    <a:gd name="T59" fmla="*/ 342 h 442"/>
                    <a:gd name="T60" fmla="*/ 364 w 559"/>
                    <a:gd name="T61" fmla="*/ 347 h 442"/>
                    <a:gd name="T62" fmla="*/ 357 w 559"/>
                    <a:gd name="T63" fmla="*/ 352 h 442"/>
                    <a:gd name="T64" fmla="*/ 350 w 559"/>
                    <a:gd name="T65" fmla="*/ 358 h 442"/>
                    <a:gd name="T66" fmla="*/ 344 w 559"/>
                    <a:gd name="T67" fmla="*/ 363 h 442"/>
                    <a:gd name="T68" fmla="*/ 338 w 559"/>
                    <a:gd name="T69" fmla="*/ 369 h 442"/>
                    <a:gd name="T70" fmla="*/ 289 w 559"/>
                    <a:gd name="T71" fmla="*/ 4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9" h="442">
                      <a:moveTo>
                        <a:pt x="286" y="442"/>
                      </a:moveTo>
                      <a:cubicBezTo>
                        <a:pt x="285" y="442"/>
                        <a:pt x="285" y="442"/>
                        <a:pt x="285" y="442"/>
                      </a:cubicBezTo>
                      <a:cubicBezTo>
                        <a:pt x="213" y="420"/>
                        <a:pt x="213" y="420"/>
                        <a:pt x="213" y="420"/>
                      </a:cubicBezTo>
                      <a:cubicBezTo>
                        <a:pt x="211" y="419"/>
                        <a:pt x="210" y="417"/>
                        <a:pt x="210" y="415"/>
                      </a:cubicBezTo>
                      <a:cubicBezTo>
                        <a:pt x="211" y="411"/>
                        <a:pt x="212" y="406"/>
                        <a:pt x="212" y="402"/>
                      </a:cubicBezTo>
                      <a:cubicBezTo>
                        <a:pt x="212" y="365"/>
                        <a:pt x="182" y="335"/>
                        <a:pt x="145" y="335"/>
                      </a:cubicBezTo>
                      <a:cubicBezTo>
                        <a:pt x="118" y="335"/>
                        <a:pt x="93" y="351"/>
                        <a:pt x="83" y="376"/>
                      </a:cubicBezTo>
                      <a:cubicBezTo>
                        <a:pt x="82" y="378"/>
                        <a:pt x="81" y="379"/>
                        <a:pt x="79" y="379"/>
                      </a:cubicBezTo>
                      <a:cubicBezTo>
                        <a:pt x="79" y="379"/>
                        <a:pt x="78" y="379"/>
                        <a:pt x="78" y="378"/>
                      </a:cubicBezTo>
                      <a:cubicBezTo>
                        <a:pt x="3" y="355"/>
                        <a:pt x="3" y="355"/>
                        <a:pt x="3" y="355"/>
                      </a:cubicBezTo>
                      <a:cubicBezTo>
                        <a:pt x="2" y="355"/>
                        <a:pt x="1" y="354"/>
                        <a:pt x="0" y="353"/>
                      </a:cubicBezTo>
                      <a:cubicBezTo>
                        <a:pt x="0" y="352"/>
                        <a:pt x="0" y="351"/>
                        <a:pt x="0" y="350"/>
                      </a:cubicBezTo>
                      <a:cubicBezTo>
                        <a:pt x="37" y="249"/>
                        <a:pt x="103" y="162"/>
                        <a:pt x="191" y="99"/>
                      </a:cubicBezTo>
                      <a:cubicBezTo>
                        <a:pt x="280" y="36"/>
                        <a:pt x="384" y="2"/>
                        <a:pt x="492" y="0"/>
                      </a:cubicBezTo>
                      <a:cubicBezTo>
                        <a:pt x="492" y="0"/>
                        <a:pt x="492" y="0"/>
                        <a:pt x="492" y="0"/>
                      </a:cubicBezTo>
                      <a:cubicBezTo>
                        <a:pt x="493" y="0"/>
                        <a:pt x="494" y="0"/>
                        <a:pt x="495" y="1"/>
                      </a:cubicBezTo>
                      <a:cubicBezTo>
                        <a:pt x="495" y="2"/>
                        <a:pt x="496" y="3"/>
                        <a:pt x="496" y="4"/>
                      </a:cubicBezTo>
                      <a:cubicBezTo>
                        <a:pt x="496" y="90"/>
                        <a:pt x="496" y="90"/>
                        <a:pt x="496" y="90"/>
                      </a:cubicBezTo>
                      <a:cubicBezTo>
                        <a:pt x="496" y="93"/>
                        <a:pt x="498" y="94"/>
                        <a:pt x="500" y="94"/>
                      </a:cubicBezTo>
                      <a:cubicBezTo>
                        <a:pt x="500" y="94"/>
                        <a:pt x="500" y="94"/>
                        <a:pt x="500" y="94"/>
                      </a:cubicBezTo>
                      <a:cubicBezTo>
                        <a:pt x="533" y="95"/>
                        <a:pt x="559" y="121"/>
                        <a:pt x="559" y="154"/>
                      </a:cubicBezTo>
                      <a:cubicBezTo>
                        <a:pt x="559" y="186"/>
                        <a:pt x="533" y="213"/>
                        <a:pt x="500" y="213"/>
                      </a:cubicBezTo>
                      <a:cubicBezTo>
                        <a:pt x="500" y="213"/>
                        <a:pt x="500" y="213"/>
                        <a:pt x="500" y="213"/>
                      </a:cubicBezTo>
                      <a:cubicBezTo>
                        <a:pt x="498" y="213"/>
                        <a:pt x="496" y="214"/>
                        <a:pt x="496" y="217"/>
                      </a:cubicBezTo>
                      <a:cubicBezTo>
                        <a:pt x="496" y="298"/>
                        <a:pt x="496" y="298"/>
                        <a:pt x="496" y="298"/>
                      </a:cubicBezTo>
                      <a:cubicBezTo>
                        <a:pt x="496" y="300"/>
                        <a:pt x="494" y="302"/>
                        <a:pt x="492" y="302"/>
                      </a:cubicBezTo>
                      <a:cubicBezTo>
                        <a:pt x="491" y="302"/>
                        <a:pt x="491" y="302"/>
                        <a:pt x="491" y="302"/>
                      </a:cubicBezTo>
                      <a:cubicBezTo>
                        <a:pt x="490" y="302"/>
                        <a:pt x="489" y="302"/>
                        <a:pt x="489" y="302"/>
                      </a:cubicBezTo>
                      <a:cubicBezTo>
                        <a:pt x="487" y="302"/>
                        <a:pt x="487" y="302"/>
                        <a:pt x="487" y="302"/>
                      </a:cubicBezTo>
                      <a:cubicBezTo>
                        <a:pt x="485" y="303"/>
                        <a:pt x="483" y="303"/>
                        <a:pt x="481" y="303"/>
                      </a:cubicBezTo>
                      <a:cubicBezTo>
                        <a:pt x="481" y="303"/>
                        <a:pt x="480" y="303"/>
                        <a:pt x="479" y="303"/>
                      </a:cubicBezTo>
                      <a:cubicBezTo>
                        <a:pt x="477" y="303"/>
                        <a:pt x="477" y="303"/>
                        <a:pt x="477" y="303"/>
                      </a:cubicBezTo>
                      <a:cubicBezTo>
                        <a:pt x="476" y="303"/>
                        <a:pt x="474" y="303"/>
                        <a:pt x="472" y="304"/>
                      </a:cubicBezTo>
                      <a:cubicBezTo>
                        <a:pt x="472" y="304"/>
                        <a:pt x="468" y="304"/>
                        <a:pt x="468" y="304"/>
                      </a:cubicBezTo>
                      <a:cubicBezTo>
                        <a:pt x="466" y="305"/>
                        <a:pt x="465" y="305"/>
                        <a:pt x="464" y="305"/>
                      </a:cubicBezTo>
                      <a:cubicBezTo>
                        <a:pt x="463" y="305"/>
                        <a:pt x="462" y="305"/>
                        <a:pt x="461" y="305"/>
                      </a:cubicBezTo>
                      <a:cubicBezTo>
                        <a:pt x="459" y="306"/>
                        <a:pt x="459" y="306"/>
                        <a:pt x="459" y="306"/>
                      </a:cubicBezTo>
                      <a:cubicBezTo>
                        <a:pt x="457" y="306"/>
                        <a:pt x="456" y="306"/>
                        <a:pt x="455" y="306"/>
                      </a:cubicBezTo>
                      <a:cubicBezTo>
                        <a:pt x="454" y="307"/>
                        <a:pt x="450" y="308"/>
                        <a:pt x="450" y="308"/>
                      </a:cubicBezTo>
                      <a:cubicBezTo>
                        <a:pt x="448" y="308"/>
                        <a:pt x="447" y="308"/>
                        <a:pt x="446" y="308"/>
                      </a:cubicBezTo>
                      <a:cubicBezTo>
                        <a:pt x="445" y="309"/>
                        <a:pt x="444" y="309"/>
                        <a:pt x="443" y="309"/>
                      </a:cubicBezTo>
                      <a:cubicBezTo>
                        <a:pt x="442" y="309"/>
                        <a:pt x="442" y="309"/>
                        <a:pt x="442" y="309"/>
                      </a:cubicBezTo>
                      <a:cubicBezTo>
                        <a:pt x="440" y="310"/>
                        <a:pt x="439" y="310"/>
                        <a:pt x="438" y="311"/>
                      </a:cubicBezTo>
                      <a:cubicBezTo>
                        <a:pt x="436" y="311"/>
                        <a:pt x="435" y="311"/>
                        <a:pt x="434" y="312"/>
                      </a:cubicBezTo>
                      <a:cubicBezTo>
                        <a:pt x="432" y="312"/>
                        <a:pt x="431" y="313"/>
                        <a:pt x="429" y="313"/>
                      </a:cubicBezTo>
                      <a:cubicBezTo>
                        <a:pt x="428" y="314"/>
                        <a:pt x="426" y="314"/>
                        <a:pt x="425" y="315"/>
                      </a:cubicBezTo>
                      <a:cubicBezTo>
                        <a:pt x="424" y="315"/>
                        <a:pt x="422" y="316"/>
                        <a:pt x="421" y="316"/>
                      </a:cubicBezTo>
                      <a:cubicBezTo>
                        <a:pt x="420" y="317"/>
                        <a:pt x="418" y="317"/>
                        <a:pt x="417" y="318"/>
                      </a:cubicBezTo>
                      <a:cubicBezTo>
                        <a:pt x="415" y="318"/>
                        <a:pt x="414" y="319"/>
                        <a:pt x="413" y="319"/>
                      </a:cubicBezTo>
                      <a:cubicBezTo>
                        <a:pt x="412" y="320"/>
                        <a:pt x="410" y="320"/>
                        <a:pt x="409" y="321"/>
                      </a:cubicBezTo>
                      <a:cubicBezTo>
                        <a:pt x="407" y="322"/>
                        <a:pt x="406" y="322"/>
                        <a:pt x="405" y="323"/>
                      </a:cubicBezTo>
                      <a:cubicBezTo>
                        <a:pt x="404" y="323"/>
                        <a:pt x="402" y="324"/>
                        <a:pt x="401" y="325"/>
                      </a:cubicBezTo>
                      <a:cubicBezTo>
                        <a:pt x="400" y="325"/>
                        <a:pt x="398" y="326"/>
                        <a:pt x="397" y="326"/>
                      </a:cubicBezTo>
                      <a:cubicBezTo>
                        <a:pt x="396" y="327"/>
                        <a:pt x="394" y="328"/>
                        <a:pt x="393" y="328"/>
                      </a:cubicBezTo>
                      <a:cubicBezTo>
                        <a:pt x="392" y="329"/>
                        <a:pt x="391" y="330"/>
                        <a:pt x="390" y="330"/>
                      </a:cubicBezTo>
                      <a:cubicBezTo>
                        <a:pt x="388" y="331"/>
                        <a:pt x="387" y="332"/>
                        <a:pt x="385" y="333"/>
                      </a:cubicBezTo>
                      <a:cubicBezTo>
                        <a:pt x="383" y="334"/>
                        <a:pt x="383" y="334"/>
                        <a:pt x="383" y="334"/>
                      </a:cubicBezTo>
                      <a:cubicBezTo>
                        <a:pt x="381" y="335"/>
                        <a:pt x="379" y="336"/>
                        <a:pt x="378" y="337"/>
                      </a:cubicBezTo>
                      <a:cubicBezTo>
                        <a:pt x="375" y="339"/>
                        <a:pt x="375" y="339"/>
                        <a:pt x="375" y="339"/>
                      </a:cubicBezTo>
                      <a:cubicBezTo>
                        <a:pt x="374" y="340"/>
                        <a:pt x="372" y="341"/>
                        <a:pt x="371" y="342"/>
                      </a:cubicBezTo>
                      <a:cubicBezTo>
                        <a:pt x="368" y="344"/>
                        <a:pt x="368" y="344"/>
                        <a:pt x="368" y="344"/>
                      </a:cubicBezTo>
                      <a:cubicBezTo>
                        <a:pt x="367" y="345"/>
                        <a:pt x="365" y="346"/>
                        <a:pt x="364" y="347"/>
                      </a:cubicBezTo>
                      <a:cubicBezTo>
                        <a:pt x="363" y="347"/>
                        <a:pt x="362" y="348"/>
                        <a:pt x="361" y="349"/>
                      </a:cubicBezTo>
                      <a:cubicBezTo>
                        <a:pt x="360" y="350"/>
                        <a:pt x="358" y="351"/>
                        <a:pt x="357" y="352"/>
                      </a:cubicBezTo>
                      <a:cubicBezTo>
                        <a:pt x="355" y="354"/>
                        <a:pt x="355" y="354"/>
                        <a:pt x="355" y="354"/>
                      </a:cubicBezTo>
                      <a:cubicBezTo>
                        <a:pt x="353" y="355"/>
                        <a:pt x="352" y="356"/>
                        <a:pt x="350" y="358"/>
                      </a:cubicBezTo>
                      <a:cubicBezTo>
                        <a:pt x="349" y="359"/>
                        <a:pt x="349" y="359"/>
                        <a:pt x="349" y="359"/>
                      </a:cubicBezTo>
                      <a:cubicBezTo>
                        <a:pt x="347" y="360"/>
                        <a:pt x="345" y="362"/>
                        <a:pt x="344" y="363"/>
                      </a:cubicBezTo>
                      <a:cubicBezTo>
                        <a:pt x="343" y="364"/>
                        <a:pt x="343" y="364"/>
                        <a:pt x="343" y="364"/>
                      </a:cubicBezTo>
                      <a:cubicBezTo>
                        <a:pt x="341" y="366"/>
                        <a:pt x="339" y="368"/>
                        <a:pt x="338" y="369"/>
                      </a:cubicBezTo>
                      <a:cubicBezTo>
                        <a:pt x="337" y="370"/>
                        <a:pt x="337" y="370"/>
                        <a:pt x="337" y="370"/>
                      </a:cubicBezTo>
                      <a:cubicBezTo>
                        <a:pt x="317" y="390"/>
                        <a:pt x="301" y="414"/>
                        <a:pt x="289" y="440"/>
                      </a:cubicBezTo>
                      <a:cubicBezTo>
                        <a:pt x="289" y="441"/>
                        <a:pt x="287" y="442"/>
                        <a:pt x="286" y="44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80" name="Freeform 6">
                  <a:extLst>
                    <a:ext uri="{FF2B5EF4-FFF2-40B4-BE49-F238E27FC236}">
                      <a16:creationId xmlns:a16="http://schemas.microsoft.com/office/drawing/2014/main" id="{D024CE3B-D789-4021-9080-97EA8EB26CA0}"/>
                    </a:ext>
                  </a:extLst>
                </p:cNvPr>
                <p:cNvSpPr>
                  <a:spLocks/>
                </p:cNvSpPr>
                <p:nvPr/>
              </p:nvSpPr>
              <p:spPr bwMode="auto">
                <a:xfrm>
                  <a:off x="2811816" y="1505484"/>
                  <a:ext cx="1799211" cy="1673694"/>
                </a:xfrm>
                <a:custGeom>
                  <a:avLst/>
                  <a:gdLst>
                    <a:gd name="T0" fmla="*/ 353 w 497"/>
                    <a:gd name="T1" fmla="*/ 463 h 463"/>
                    <a:gd name="T2" fmla="*/ 296 w 497"/>
                    <a:gd name="T3" fmla="*/ 420 h 463"/>
                    <a:gd name="T4" fmla="*/ 295 w 497"/>
                    <a:gd name="T5" fmla="*/ 418 h 463"/>
                    <a:gd name="T6" fmla="*/ 293 w 497"/>
                    <a:gd name="T7" fmla="*/ 417 h 463"/>
                    <a:gd name="T8" fmla="*/ 291 w 497"/>
                    <a:gd name="T9" fmla="*/ 417 h 463"/>
                    <a:gd name="T10" fmla="*/ 211 w 497"/>
                    <a:gd name="T11" fmla="*/ 442 h 463"/>
                    <a:gd name="T12" fmla="*/ 210 w 497"/>
                    <a:gd name="T13" fmla="*/ 442 h 463"/>
                    <a:gd name="T14" fmla="*/ 207 w 497"/>
                    <a:gd name="T15" fmla="*/ 440 h 463"/>
                    <a:gd name="T16" fmla="*/ 5 w 497"/>
                    <a:gd name="T17" fmla="*/ 302 h 463"/>
                    <a:gd name="T18" fmla="*/ 4 w 497"/>
                    <a:gd name="T19" fmla="*/ 302 h 463"/>
                    <a:gd name="T20" fmla="*/ 0 w 497"/>
                    <a:gd name="T21" fmla="*/ 298 h 463"/>
                    <a:gd name="T22" fmla="*/ 0 w 497"/>
                    <a:gd name="T23" fmla="*/ 224 h 463"/>
                    <a:gd name="T24" fmla="*/ 3 w 497"/>
                    <a:gd name="T25" fmla="*/ 220 h 463"/>
                    <a:gd name="T26" fmla="*/ 63 w 497"/>
                    <a:gd name="T27" fmla="*/ 154 h 463"/>
                    <a:gd name="T28" fmla="*/ 3 w 497"/>
                    <a:gd name="T29" fmla="*/ 87 h 463"/>
                    <a:gd name="T30" fmla="*/ 0 w 497"/>
                    <a:gd name="T31" fmla="*/ 83 h 463"/>
                    <a:gd name="T32" fmla="*/ 0 w 497"/>
                    <a:gd name="T33" fmla="*/ 4 h 463"/>
                    <a:gd name="T34" fmla="*/ 4 w 497"/>
                    <a:gd name="T35" fmla="*/ 0 h 463"/>
                    <a:gd name="T36" fmla="*/ 4 w 497"/>
                    <a:gd name="T37" fmla="*/ 0 h 463"/>
                    <a:gd name="T38" fmla="*/ 5 w 497"/>
                    <a:gd name="T39" fmla="*/ 0 h 463"/>
                    <a:gd name="T40" fmla="*/ 496 w 497"/>
                    <a:gd name="T41" fmla="*/ 350 h 463"/>
                    <a:gd name="T42" fmla="*/ 496 w 497"/>
                    <a:gd name="T43" fmla="*/ 354 h 463"/>
                    <a:gd name="T44" fmla="*/ 494 w 497"/>
                    <a:gd name="T45" fmla="*/ 356 h 463"/>
                    <a:gd name="T46" fmla="*/ 412 w 497"/>
                    <a:gd name="T47" fmla="*/ 381 h 463"/>
                    <a:gd name="T48" fmla="*/ 410 w 497"/>
                    <a:gd name="T49" fmla="*/ 383 h 463"/>
                    <a:gd name="T50" fmla="*/ 409 w 497"/>
                    <a:gd name="T51" fmla="*/ 386 h 463"/>
                    <a:gd name="T52" fmla="*/ 412 w 497"/>
                    <a:gd name="T53" fmla="*/ 404 h 463"/>
                    <a:gd name="T54" fmla="*/ 353 w 497"/>
                    <a:gd name="T55"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463">
                      <a:moveTo>
                        <a:pt x="353" y="463"/>
                      </a:moveTo>
                      <a:cubicBezTo>
                        <a:pt x="327" y="463"/>
                        <a:pt x="304" y="446"/>
                        <a:pt x="296" y="420"/>
                      </a:cubicBezTo>
                      <a:cubicBezTo>
                        <a:pt x="296" y="419"/>
                        <a:pt x="295" y="418"/>
                        <a:pt x="295" y="418"/>
                      </a:cubicBezTo>
                      <a:cubicBezTo>
                        <a:pt x="294" y="417"/>
                        <a:pt x="293" y="417"/>
                        <a:pt x="293" y="417"/>
                      </a:cubicBezTo>
                      <a:cubicBezTo>
                        <a:pt x="292" y="417"/>
                        <a:pt x="292" y="417"/>
                        <a:pt x="291" y="417"/>
                      </a:cubicBezTo>
                      <a:cubicBezTo>
                        <a:pt x="211" y="442"/>
                        <a:pt x="211" y="442"/>
                        <a:pt x="211" y="442"/>
                      </a:cubicBezTo>
                      <a:cubicBezTo>
                        <a:pt x="211" y="442"/>
                        <a:pt x="211" y="442"/>
                        <a:pt x="210" y="442"/>
                      </a:cubicBezTo>
                      <a:cubicBezTo>
                        <a:pt x="209" y="442"/>
                        <a:pt x="207" y="441"/>
                        <a:pt x="207" y="440"/>
                      </a:cubicBezTo>
                      <a:cubicBezTo>
                        <a:pt x="171" y="360"/>
                        <a:pt x="92" y="306"/>
                        <a:pt x="5" y="302"/>
                      </a:cubicBezTo>
                      <a:cubicBezTo>
                        <a:pt x="4" y="302"/>
                        <a:pt x="4" y="302"/>
                        <a:pt x="4" y="302"/>
                      </a:cubicBezTo>
                      <a:cubicBezTo>
                        <a:pt x="1" y="302"/>
                        <a:pt x="0" y="300"/>
                        <a:pt x="0" y="298"/>
                      </a:cubicBezTo>
                      <a:cubicBezTo>
                        <a:pt x="0" y="224"/>
                        <a:pt x="0" y="224"/>
                        <a:pt x="0" y="224"/>
                      </a:cubicBezTo>
                      <a:cubicBezTo>
                        <a:pt x="0" y="222"/>
                        <a:pt x="1" y="221"/>
                        <a:pt x="3" y="220"/>
                      </a:cubicBezTo>
                      <a:cubicBezTo>
                        <a:pt x="37" y="217"/>
                        <a:pt x="63" y="188"/>
                        <a:pt x="63" y="154"/>
                      </a:cubicBezTo>
                      <a:cubicBezTo>
                        <a:pt x="63" y="119"/>
                        <a:pt x="37" y="91"/>
                        <a:pt x="3" y="87"/>
                      </a:cubicBezTo>
                      <a:cubicBezTo>
                        <a:pt x="1" y="87"/>
                        <a:pt x="0" y="85"/>
                        <a:pt x="0" y="83"/>
                      </a:cubicBezTo>
                      <a:cubicBezTo>
                        <a:pt x="0" y="4"/>
                        <a:pt x="0" y="4"/>
                        <a:pt x="0" y="4"/>
                      </a:cubicBezTo>
                      <a:cubicBezTo>
                        <a:pt x="0" y="2"/>
                        <a:pt x="2" y="0"/>
                        <a:pt x="4" y="0"/>
                      </a:cubicBezTo>
                      <a:cubicBezTo>
                        <a:pt x="4" y="0"/>
                        <a:pt x="4" y="0"/>
                        <a:pt x="4" y="0"/>
                      </a:cubicBezTo>
                      <a:cubicBezTo>
                        <a:pt x="5" y="0"/>
                        <a:pt x="5" y="0"/>
                        <a:pt x="5" y="0"/>
                      </a:cubicBezTo>
                      <a:cubicBezTo>
                        <a:pt x="224" y="4"/>
                        <a:pt x="421" y="145"/>
                        <a:pt x="496" y="350"/>
                      </a:cubicBezTo>
                      <a:cubicBezTo>
                        <a:pt x="497" y="351"/>
                        <a:pt x="496" y="353"/>
                        <a:pt x="496" y="354"/>
                      </a:cubicBezTo>
                      <a:cubicBezTo>
                        <a:pt x="495" y="355"/>
                        <a:pt x="495" y="355"/>
                        <a:pt x="494" y="356"/>
                      </a:cubicBezTo>
                      <a:cubicBezTo>
                        <a:pt x="412" y="381"/>
                        <a:pt x="412" y="381"/>
                        <a:pt x="412" y="381"/>
                      </a:cubicBezTo>
                      <a:cubicBezTo>
                        <a:pt x="411" y="381"/>
                        <a:pt x="410" y="382"/>
                        <a:pt x="410" y="383"/>
                      </a:cubicBezTo>
                      <a:cubicBezTo>
                        <a:pt x="409" y="383"/>
                        <a:pt x="409" y="385"/>
                        <a:pt x="409" y="386"/>
                      </a:cubicBezTo>
                      <a:cubicBezTo>
                        <a:pt x="411" y="392"/>
                        <a:pt x="412" y="398"/>
                        <a:pt x="412" y="404"/>
                      </a:cubicBezTo>
                      <a:cubicBezTo>
                        <a:pt x="412" y="437"/>
                        <a:pt x="386" y="463"/>
                        <a:pt x="353" y="463"/>
                      </a:cubicBezTo>
                      <a:close/>
                    </a:path>
                  </a:pathLst>
                </a:custGeom>
                <a:solidFill>
                  <a:srgbClr val="0099B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prstClr val="white"/>
                    </a:solidFill>
                    <a:effectLst/>
                    <a:uLnTx/>
                    <a:uFillTx/>
                    <a:latin typeface="Calibri"/>
                    <a:ea typeface="+mn-ea"/>
                    <a:cs typeface="+mn-cs"/>
                  </a:endParaRPr>
                </a:p>
              </p:txBody>
            </p:sp>
            <p:sp>
              <p:nvSpPr>
                <p:cNvPr id="81" name="Freeform 7">
                  <a:extLst>
                    <a:ext uri="{FF2B5EF4-FFF2-40B4-BE49-F238E27FC236}">
                      <a16:creationId xmlns:a16="http://schemas.microsoft.com/office/drawing/2014/main" id="{CE58872C-7116-472D-9F4D-1B58979D4AE8}"/>
                    </a:ext>
                  </a:extLst>
                </p:cNvPr>
                <p:cNvSpPr>
                  <a:spLocks/>
                </p:cNvSpPr>
                <p:nvPr/>
              </p:nvSpPr>
              <p:spPr bwMode="auto">
                <a:xfrm>
                  <a:off x="3307770" y="2818596"/>
                  <a:ext cx="1415248" cy="2147495"/>
                </a:xfrm>
                <a:custGeom>
                  <a:avLst/>
                  <a:gdLst>
                    <a:gd name="T0" fmla="*/ 177 w 391"/>
                    <a:gd name="T1" fmla="*/ 594 h 594"/>
                    <a:gd name="T2" fmla="*/ 177 w 391"/>
                    <a:gd name="T3" fmla="*/ 594 h 594"/>
                    <a:gd name="T4" fmla="*/ 174 w 391"/>
                    <a:gd name="T5" fmla="*/ 593 h 594"/>
                    <a:gd name="T6" fmla="*/ 122 w 391"/>
                    <a:gd name="T7" fmla="*/ 521 h 594"/>
                    <a:gd name="T8" fmla="*/ 119 w 391"/>
                    <a:gd name="T9" fmla="*/ 519 h 594"/>
                    <a:gd name="T10" fmla="*/ 119 w 391"/>
                    <a:gd name="T11" fmla="*/ 519 h 594"/>
                    <a:gd name="T12" fmla="*/ 116 w 391"/>
                    <a:gd name="T13" fmla="*/ 520 h 594"/>
                    <a:gd name="T14" fmla="*/ 82 w 391"/>
                    <a:gd name="T15" fmla="*/ 531 h 594"/>
                    <a:gd name="T16" fmla="*/ 23 w 391"/>
                    <a:gd name="T17" fmla="*/ 472 h 594"/>
                    <a:gd name="T18" fmla="*/ 47 w 391"/>
                    <a:gd name="T19" fmla="*/ 424 h 594"/>
                    <a:gd name="T20" fmla="*/ 49 w 391"/>
                    <a:gd name="T21" fmla="*/ 422 h 594"/>
                    <a:gd name="T22" fmla="*/ 48 w 391"/>
                    <a:gd name="T23" fmla="*/ 419 h 594"/>
                    <a:gd name="T24" fmla="*/ 1 w 391"/>
                    <a:gd name="T25" fmla="*/ 354 h 594"/>
                    <a:gd name="T26" fmla="*/ 2 w 391"/>
                    <a:gd name="T27" fmla="*/ 349 h 594"/>
                    <a:gd name="T28" fmla="*/ 12 w 391"/>
                    <a:gd name="T29" fmla="*/ 340 h 594"/>
                    <a:gd name="T30" fmla="*/ 12 w 391"/>
                    <a:gd name="T31" fmla="*/ 340 h 594"/>
                    <a:gd name="T32" fmla="*/ 15 w 391"/>
                    <a:gd name="T33" fmla="*/ 338 h 594"/>
                    <a:gd name="T34" fmla="*/ 21 w 391"/>
                    <a:gd name="T35" fmla="*/ 332 h 594"/>
                    <a:gd name="T36" fmla="*/ 22 w 391"/>
                    <a:gd name="T37" fmla="*/ 331 h 594"/>
                    <a:gd name="T38" fmla="*/ 24 w 391"/>
                    <a:gd name="T39" fmla="*/ 329 h 594"/>
                    <a:gd name="T40" fmla="*/ 29 w 391"/>
                    <a:gd name="T41" fmla="*/ 323 h 594"/>
                    <a:gd name="T42" fmla="*/ 30 w 391"/>
                    <a:gd name="T43" fmla="*/ 322 h 594"/>
                    <a:gd name="T44" fmla="*/ 30 w 391"/>
                    <a:gd name="T45" fmla="*/ 322 h 594"/>
                    <a:gd name="T46" fmla="*/ 31 w 391"/>
                    <a:gd name="T47" fmla="*/ 321 h 594"/>
                    <a:gd name="T48" fmla="*/ 32 w 391"/>
                    <a:gd name="T49" fmla="*/ 321 h 594"/>
                    <a:gd name="T50" fmla="*/ 89 w 391"/>
                    <a:gd name="T51" fmla="*/ 169 h 594"/>
                    <a:gd name="T52" fmla="*/ 88 w 391"/>
                    <a:gd name="T53" fmla="*/ 147 h 594"/>
                    <a:gd name="T54" fmla="*/ 85 w 391"/>
                    <a:gd name="T55" fmla="*/ 125 h 594"/>
                    <a:gd name="T56" fmla="*/ 79 w 391"/>
                    <a:gd name="T57" fmla="*/ 104 h 594"/>
                    <a:gd name="T58" fmla="*/ 75 w 391"/>
                    <a:gd name="T59" fmla="*/ 91 h 594"/>
                    <a:gd name="T60" fmla="*/ 76 w 391"/>
                    <a:gd name="T61" fmla="*/ 88 h 594"/>
                    <a:gd name="T62" fmla="*/ 78 w 391"/>
                    <a:gd name="T63" fmla="*/ 86 h 594"/>
                    <a:gd name="T64" fmla="*/ 149 w 391"/>
                    <a:gd name="T65" fmla="*/ 64 h 594"/>
                    <a:gd name="T66" fmla="*/ 151 w 391"/>
                    <a:gd name="T67" fmla="*/ 64 h 594"/>
                    <a:gd name="T68" fmla="*/ 154 w 391"/>
                    <a:gd name="T69" fmla="*/ 67 h 594"/>
                    <a:gd name="T70" fmla="*/ 216 w 391"/>
                    <a:gd name="T71" fmla="*/ 108 h 594"/>
                    <a:gd name="T72" fmla="*/ 283 w 391"/>
                    <a:gd name="T73" fmla="*/ 41 h 594"/>
                    <a:gd name="T74" fmla="*/ 282 w 391"/>
                    <a:gd name="T75" fmla="*/ 28 h 594"/>
                    <a:gd name="T76" fmla="*/ 285 w 391"/>
                    <a:gd name="T77" fmla="*/ 23 h 594"/>
                    <a:gd name="T78" fmla="*/ 359 w 391"/>
                    <a:gd name="T79" fmla="*/ 0 h 594"/>
                    <a:gd name="T80" fmla="*/ 361 w 391"/>
                    <a:gd name="T81" fmla="*/ 0 h 594"/>
                    <a:gd name="T82" fmla="*/ 364 w 391"/>
                    <a:gd name="T83" fmla="*/ 3 h 594"/>
                    <a:gd name="T84" fmla="*/ 366 w 391"/>
                    <a:gd name="T85" fmla="*/ 7 h 594"/>
                    <a:gd name="T86" fmla="*/ 391 w 391"/>
                    <a:gd name="T87" fmla="*/ 169 h 594"/>
                    <a:gd name="T88" fmla="*/ 190 w 391"/>
                    <a:gd name="T89" fmla="*/ 585 h 594"/>
                    <a:gd name="T90" fmla="*/ 186 w 391"/>
                    <a:gd name="T91" fmla="*/ 588 h 594"/>
                    <a:gd name="T92" fmla="*/ 180 w 391"/>
                    <a:gd name="T93" fmla="*/ 594 h 594"/>
                    <a:gd name="T94" fmla="*/ 177 w 391"/>
                    <a:gd name="T95" fmla="*/ 5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594">
                      <a:moveTo>
                        <a:pt x="177" y="594"/>
                      </a:moveTo>
                      <a:cubicBezTo>
                        <a:pt x="177" y="594"/>
                        <a:pt x="177" y="594"/>
                        <a:pt x="177" y="594"/>
                      </a:cubicBezTo>
                      <a:cubicBezTo>
                        <a:pt x="175" y="594"/>
                        <a:pt x="175" y="594"/>
                        <a:pt x="174" y="593"/>
                      </a:cubicBezTo>
                      <a:cubicBezTo>
                        <a:pt x="122" y="521"/>
                        <a:pt x="122" y="521"/>
                        <a:pt x="122" y="521"/>
                      </a:cubicBezTo>
                      <a:cubicBezTo>
                        <a:pt x="121" y="520"/>
                        <a:pt x="120" y="519"/>
                        <a:pt x="119" y="519"/>
                      </a:cubicBezTo>
                      <a:cubicBezTo>
                        <a:pt x="119" y="519"/>
                        <a:pt x="119" y="519"/>
                        <a:pt x="119" y="519"/>
                      </a:cubicBezTo>
                      <a:cubicBezTo>
                        <a:pt x="118" y="519"/>
                        <a:pt x="117" y="520"/>
                        <a:pt x="116" y="520"/>
                      </a:cubicBezTo>
                      <a:cubicBezTo>
                        <a:pt x="106" y="527"/>
                        <a:pt x="94" y="531"/>
                        <a:pt x="82" y="531"/>
                      </a:cubicBezTo>
                      <a:cubicBezTo>
                        <a:pt x="49" y="531"/>
                        <a:pt x="23" y="505"/>
                        <a:pt x="23" y="472"/>
                      </a:cubicBezTo>
                      <a:cubicBezTo>
                        <a:pt x="23" y="453"/>
                        <a:pt x="32" y="435"/>
                        <a:pt x="47" y="424"/>
                      </a:cubicBezTo>
                      <a:cubicBezTo>
                        <a:pt x="48" y="424"/>
                        <a:pt x="49" y="423"/>
                        <a:pt x="49" y="422"/>
                      </a:cubicBezTo>
                      <a:cubicBezTo>
                        <a:pt x="49" y="421"/>
                        <a:pt x="49" y="420"/>
                        <a:pt x="48" y="419"/>
                      </a:cubicBezTo>
                      <a:cubicBezTo>
                        <a:pt x="1" y="354"/>
                        <a:pt x="1" y="354"/>
                        <a:pt x="1" y="354"/>
                      </a:cubicBezTo>
                      <a:cubicBezTo>
                        <a:pt x="0" y="353"/>
                        <a:pt x="0" y="350"/>
                        <a:pt x="2" y="349"/>
                      </a:cubicBezTo>
                      <a:cubicBezTo>
                        <a:pt x="5" y="346"/>
                        <a:pt x="9" y="343"/>
                        <a:pt x="12" y="340"/>
                      </a:cubicBezTo>
                      <a:cubicBezTo>
                        <a:pt x="12" y="340"/>
                        <a:pt x="12" y="340"/>
                        <a:pt x="12" y="340"/>
                      </a:cubicBezTo>
                      <a:cubicBezTo>
                        <a:pt x="12" y="340"/>
                        <a:pt x="14" y="338"/>
                        <a:pt x="15" y="338"/>
                      </a:cubicBezTo>
                      <a:cubicBezTo>
                        <a:pt x="17" y="336"/>
                        <a:pt x="19" y="334"/>
                        <a:pt x="21" y="332"/>
                      </a:cubicBezTo>
                      <a:cubicBezTo>
                        <a:pt x="22" y="331"/>
                        <a:pt x="22" y="331"/>
                        <a:pt x="22" y="331"/>
                      </a:cubicBezTo>
                      <a:cubicBezTo>
                        <a:pt x="23" y="331"/>
                        <a:pt x="23" y="330"/>
                        <a:pt x="24" y="329"/>
                      </a:cubicBezTo>
                      <a:cubicBezTo>
                        <a:pt x="26" y="327"/>
                        <a:pt x="27" y="325"/>
                        <a:pt x="29" y="323"/>
                      </a:cubicBezTo>
                      <a:cubicBezTo>
                        <a:pt x="30" y="322"/>
                        <a:pt x="30" y="322"/>
                        <a:pt x="30" y="322"/>
                      </a:cubicBezTo>
                      <a:cubicBezTo>
                        <a:pt x="30" y="322"/>
                        <a:pt x="30" y="322"/>
                        <a:pt x="30" y="322"/>
                      </a:cubicBezTo>
                      <a:cubicBezTo>
                        <a:pt x="31" y="322"/>
                        <a:pt x="31" y="322"/>
                        <a:pt x="31" y="321"/>
                      </a:cubicBezTo>
                      <a:cubicBezTo>
                        <a:pt x="31" y="321"/>
                        <a:pt x="32" y="321"/>
                        <a:pt x="32" y="321"/>
                      </a:cubicBezTo>
                      <a:cubicBezTo>
                        <a:pt x="69" y="279"/>
                        <a:pt x="89" y="225"/>
                        <a:pt x="89" y="169"/>
                      </a:cubicBezTo>
                      <a:cubicBezTo>
                        <a:pt x="89" y="161"/>
                        <a:pt x="89" y="154"/>
                        <a:pt x="88" y="147"/>
                      </a:cubicBezTo>
                      <a:cubicBezTo>
                        <a:pt x="87" y="139"/>
                        <a:pt x="86" y="132"/>
                        <a:pt x="85" y="125"/>
                      </a:cubicBezTo>
                      <a:cubicBezTo>
                        <a:pt x="83" y="118"/>
                        <a:pt x="82" y="111"/>
                        <a:pt x="79" y="104"/>
                      </a:cubicBezTo>
                      <a:cubicBezTo>
                        <a:pt x="78" y="100"/>
                        <a:pt x="77" y="95"/>
                        <a:pt x="75" y="91"/>
                      </a:cubicBezTo>
                      <a:cubicBezTo>
                        <a:pt x="75" y="90"/>
                        <a:pt x="75" y="89"/>
                        <a:pt x="76" y="88"/>
                      </a:cubicBezTo>
                      <a:cubicBezTo>
                        <a:pt x="76" y="87"/>
                        <a:pt x="77" y="86"/>
                        <a:pt x="78" y="86"/>
                      </a:cubicBezTo>
                      <a:cubicBezTo>
                        <a:pt x="149" y="64"/>
                        <a:pt x="149" y="64"/>
                        <a:pt x="149" y="64"/>
                      </a:cubicBezTo>
                      <a:cubicBezTo>
                        <a:pt x="150" y="64"/>
                        <a:pt x="150" y="64"/>
                        <a:pt x="151" y="64"/>
                      </a:cubicBezTo>
                      <a:cubicBezTo>
                        <a:pt x="152" y="64"/>
                        <a:pt x="154" y="65"/>
                        <a:pt x="154" y="67"/>
                      </a:cubicBezTo>
                      <a:cubicBezTo>
                        <a:pt x="164" y="92"/>
                        <a:pt x="189" y="108"/>
                        <a:pt x="216" y="108"/>
                      </a:cubicBezTo>
                      <a:cubicBezTo>
                        <a:pt x="253" y="108"/>
                        <a:pt x="283" y="78"/>
                        <a:pt x="283" y="41"/>
                      </a:cubicBezTo>
                      <a:cubicBezTo>
                        <a:pt x="283" y="37"/>
                        <a:pt x="283" y="32"/>
                        <a:pt x="282" y="28"/>
                      </a:cubicBezTo>
                      <a:cubicBezTo>
                        <a:pt x="282" y="26"/>
                        <a:pt x="283" y="24"/>
                        <a:pt x="285" y="23"/>
                      </a:cubicBezTo>
                      <a:cubicBezTo>
                        <a:pt x="359" y="0"/>
                        <a:pt x="359" y="0"/>
                        <a:pt x="359" y="0"/>
                      </a:cubicBezTo>
                      <a:cubicBezTo>
                        <a:pt x="360" y="0"/>
                        <a:pt x="360" y="0"/>
                        <a:pt x="361" y="0"/>
                      </a:cubicBezTo>
                      <a:cubicBezTo>
                        <a:pt x="362" y="0"/>
                        <a:pt x="364" y="1"/>
                        <a:pt x="364" y="3"/>
                      </a:cubicBezTo>
                      <a:cubicBezTo>
                        <a:pt x="364" y="3"/>
                        <a:pt x="366" y="7"/>
                        <a:pt x="366" y="7"/>
                      </a:cubicBezTo>
                      <a:cubicBezTo>
                        <a:pt x="382" y="59"/>
                        <a:pt x="391" y="114"/>
                        <a:pt x="391" y="169"/>
                      </a:cubicBezTo>
                      <a:cubicBezTo>
                        <a:pt x="391" y="332"/>
                        <a:pt x="318" y="484"/>
                        <a:pt x="190" y="585"/>
                      </a:cubicBezTo>
                      <a:cubicBezTo>
                        <a:pt x="186" y="588"/>
                        <a:pt x="186" y="588"/>
                        <a:pt x="186" y="588"/>
                      </a:cubicBezTo>
                      <a:cubicBezTo>
                        <a:pt x="186" y="588"/>
                        <a:pt x="181" y="592"/>
                        <a:pt x="180" y="594"/>
                      </a:cubicBezTo>
                      <a:cubicBezTo>
                        <a:pt x="179" y="594"/>
                        <a:pt x="178" y="594"/>
                        <a:pt x="177" y="594"/>
                      </a:cubicBezTo>
                      <a:close/>
                    </a:path>
                  </a:pathLst>
                </a:custGeom>
                <a:solidFill>
                  <a:srgbClr val="66E0F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82" name="Freeform 8">
                  <a:extLst>
                    <a:ext uri="{FF2B5EF4-FFF2-40B4-BE49-F238E27FC236}">
                      <a16:creationId xmlns:a16="http://schemas.microsoft.com/office/drawing/2014/main" id="{BCC1C0DF-F7F0-45A2-9F42-EDBE53EC104B}"/>
                    </a:ext>
                  </a:extLst>
                </p:cNvPr>
                <p:cNvSpPr>
                  <a:spLocks/>
                </p:cNvSpPr>
                <p:nvPr/>
              </p:nvSpPr>
              <p:spPr bwMode="auto">
                <a:xfrm>
                  <a:off x="1679616" y="4112015"/>
                  <a:ext cx="2236094" cy="1240502"/>
                </a:xfrm>
                <a:custGeom>
                  <a:avLst/>
                  <a:gdLst>
                    <a:gd name="T0" fmla="*/ 309 w 618"/>
                    <a:gd name="T1" fmla="*/ 343 h 343"/>
                    <a:gd name="T2" fmla="*/ 2 w 618"/>
                    <a:gd name="T3" fmla="*/ 245 h 343"/>
                    <a:gd name="T4" fmla="*/ 0 w 618"/>
                    <a:gd name="T5" fmla="*/ 243 h 343"/>
                    <a:gd name="T6" fmla="*/ 1 w 618"/>
                    <a:gd name="T7" fmla="*/ 240 h 343"/>
                    <a:gd name="T8" fmla="*/ 54 w 618"/>
                    <a:gd name="T9" fmla="*/ 167 h 343"/>
                    <a:gd name="T10" fmla="*/ 53 w 618"/>
                    <a:gd name="T11" fmla="*/ 162 h 343"/>
                    <a:gd name="T12" fmla="*/ 29 w 618"/>
                    <a:gd name="T13" fmla="*/ 114 h 343"/>
                    <a:gd name="T14" fmla="*/ 88 w 618"/>
                    <a:gd name="T15" fmla="*/ 55 h 343"/>
                    <a:gd name="T16" fmla="*/ 122 w 618"/>
                    <a:gd name="T17" fmla="*/ 66 h 343"/>
                    <a:gd name="T18" fmla="*/ 124 w 618"/>
                    <a:gd name="T19" fmla="*/ 67 h 343"/>
                    <a:gd name="T20" fmla="*/ 128 w 618"/>
                    <a:gd name="T21" fmla="*/ 65 h 343"/>
                    <a:gd name="T22" fmla="*/ 173 w 618"/>
                    <a:gd name="T23" fmla="*/ 1 h 343"/>
                    <a:gd name="T24" fmla="*/ 177 w 618"/>
                    <a:gd name="T25" fmla="*/ 0 h 343"/>
                    <a:gd name="T26" fmla="*/ 179 w 618"/>
                    <a:gd name="T27" fmla="*/ 1 h 343"/>
                    <a:gd name="T28" fmla="*/ 225 w 618"/>
                    <a:gd name="T29" fmla="*/ 25 h 343"/>
                    <a:gd name="T30" fmla="*/ 234 w 618"/>
                    <a:gd name="T31" fmla="*/ 28 h 343"/>
                    <a:gd name="T32" fmla="*/ 252 w 618"/>
                    <a:gd name="T33" fmla="*/ 34 h 343"/>
                    <a:gd name="T34" fmla="*/ 270 w 618"/>
                    <a:gd name="T35" fmla="*/ 38 h 343"/>
                    <a:gd name="T36" fmla="*/ 299 w 618"/>
                    <a:gd name="T37" fmla="*/ 41 h 343"/>
                    <a:gd name="T38" fmla="*/ 309 w 618"/>
                    <a:gd name="T39" fmla="*/ 41 h 343"/>
                    <a:gd name="T40" fmla="*/ 319 w 618"/>
                    <a:gd name="T41" fmla="*/ 41 h 343"/>
                    <a:gd name="T42" fmla="*/ 323 w 618"/>
                    <a:gd name="T43" fmla="*/ 40 h 343"/>
                    <a:gd name="T44" fmla="*/ 330 w 618"/>
                    <a:gd name="T45" fmla="*/ 40 h 343"/>
                    <a:gd name="T46" fmla="*/ 332 w 618"/>
                    <a:gd name="T47" fmla="*/ 40 h 343"/>
                    <a:gd name="T48" fmla="*/ 334 w 618"/>
                    <a:gd name="T49" fmla="*/ 40 h 343"/>
                    <a:gd name="T50" fmla="*/ 340 w 618"/>
                    <a:gd name="T51" fmla="*/ 39 h 343"/>
                    <a:gd name="T52" fmla="*/ 344 w 618"/>
                    <a:gd name="T53" fmla="*/ 38 h 343"/>
                    <a:gd name="T54" fmla="*/ 350 w 618"/>
                    <a:gd name="T55" fmla="*/ 37 h 343"/>
                    <a:gd name="T56" fmla="*/ 354 w 618"/>
                    <a:gd name="T57" fmla="*/ 37 h 343"/>
                    <a:gd name="T58" fmla="*/ 360 w 618"/>
                    <a:gd name="T59" fmla="*/ 35 h 343"/>
                    <a:gd name="T60" fmla="*/ 364 w 618"/>
                    <a:gd name="T61" fmla="*/ 34 h 343"/>
                    <a:gd name="T62" fmla="*/ 369 w 618"/>
                    <a:gd name="T63" fmla="*/ 33 h 343"/>
                    <a:gd name="T64" fmla="*/ 373 w 618"/>
                    <a:gd name="T65" fmla="*/ 32 h 343"/>
                    <a:gd name="T66" fmla="*/ 382 w 618"/>
                    <a:gd name="T67" fmla="*/ 29 h 343"/>
                    <a:gd name="T68" fmla="*/ 387 w 618"/>
                    <a:gd name="T69" fmla="*/ 27 h 343"/>
                    <a:gd name="T70" fmla="*/ 391 w 618"/>
                    <a:gd name="T71" fmla="*/ 26 h 343"/>
                    <a:gd name="T72" fmla="*/ 395 w 618"/>
                    <a:gd name="T73" fmla="*/ 24 h 343"/>
                    <a:gd name="T74" fmla="*/ 396 w 618"/>
                    <a:gd name="T75" fmla="*/ 24 h 343"/>
                    <a:gd name="T76" fmla="*/ 400 w 618"/>
                    <a:gd name="T77" fmla="*/ 22 h 343"/>
                    <a:gd name="T78" fmla="*/ 405 w 618"/>
                    <a:gd name="T79" fmla="*/ 20 h 343"/>
                    <a:gd name="T80" fmla="*/ 409 w 618"/>
                    <a:gd name="T81" fmla="*/ 18 h 343"/>
                    <a:gd name="T82" fmla="*/ 414 w 618"/>
                    <a:gd name="T83" fmla="*/ 16 h 343"/>
                    <a:gd name="T84" fmla="*/ 418 w 618"/>
                    <a:gd name="T85" fmla="*/ 14 h 343"/>
                    <a:gd name="T86" fmla="*/ 422 w 618"/>
                    <a:gd name="T87" fmla="*/ 11 h 343"/>
                    <a:gd name="T88" fmla="*/ 427 w 618"/>
                    <a:gd name="T89" fmla="*/ 8 h 343"/>
                    <a:gd name="T90" fmla="*/ 431 w 618"/>
                    <a:gd name="T91" fmla="*/ 6 h 343"/>
                    <a:gd name="T92" fmla="*/ 433 w 618"/>
                    <a:gd name="T93" fmla="*/ 4 h 343"/>
                    <a:gd name="T94" fmla="*/ 439 w 618"/>
                    <a:gd name="T95" fmla="*/ 0 h 343"/>
                    <a:gd name="T96" fmla="*/ 442 w 618"/>
                    <a:gd name="T97" fmla="*/ 0 h 343"/>
                    <a:gd name="T98" fmla="*/ 445 w 618"/>
                    <a:gd name="T99" fmla="*/ 1 h 343"/>
                    <a:gd name="T100" fmla="*/ 487 w 618"/>
                    <a:gd name="T101" fmla="*/ 59 h 343"/>
                    <a:gd name="T102" fmla="*/ 487 w 618"/>
                    <a:gd name="T103" fmla="*/ 65 h 343"/>
                    <a:gd name="T104" fmla="*/ 465 w 618"/>
                    <a:gd name="T105" fmla="*/ 114 h 343"/>
                    <a:gd name="T106" fmla="*/ 532 w 618"/>
                    <a:gd name="T107" fmla="*/ 181 h 343"/>
                    <a:gd name="T108" fmla="*/ 565 w 618"/>
                    <a:gd name="T109" fmla="*/ 173 h 343"/>
                    <a:gd name="T110" fmla="*/ 567 w 618"/>
                    <a:gd name="T111" fmla="*/ 172 h 343"/>
                    <a:gd name="T112" fmla="*/ 570 w 618"/>
                    <a:gd name="T113" fmla="*/ 174 h 343"/>
                    <a:gd name="T114" fmla="*/ 617 w 618"/>
                    <a:gd name="T115" fmla="*/ 239 h 343"/>
                    <a:gd name="T116" fmla="*/ 618 w 618"/>
                    <a:gd name="T117" fmla="*/ 242 h 343"/>
                    <a:gd name="T118" fmla="*/ 617 w 618"/>
                    <a:gd name="T119" fmla="*/ 245 h 343"/>
                    <a:gd name="T120" fmla="*/ 309 w 618"/>
                    <a:gd name="T1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8" h="343">
                      <a:moveTo>
                        <a:pt x="309" y="343"/>
                      </a:moveTo>
                      <a:cubicBezTo>
                        <a:pt x="198" y="343"/>
                        <a:pt x="92" y="309"/>
                        <a:pt x="2" y="245"/>
                      </a:cubicBezTo>
                      <a:cubicBezTo>
                        <a:pt x="1" y="245"/>
                        <a:pt x="1" y="244"/>
                        <a:pt x="0" y="243"/>
                      </a:cubicBezTo>
                      <a:cubicBezTo>
                        <a:pt x="0" y="242"/>
                        <a:pt x="0" y="241"/>
                        <a:pt x="1" y="240"/>
                      </a:cubicBezTo>
                      <a:cubicBezTo>
                        <a:pt x="54" y="167"/>
                        <a:pt x="54" y="167"/>
                        <a:pt x="54" y="167"/>
                      </a:cubicBezTo>
                      <a:cubicBezTo>
                        <a:pt x="55" y="165"/>
                        <a:pt x="55" y="163"/>
                        <a:pt x="53" y="162"/>
                      </a:cubicBezTo>
                      <a:cubicBezTo>
                        <a:pt x="38" y="150"/>
                        <a:pt x="29" y="133"/>
                        <a:pt x="29" y="114"/>
                      </a:cubicBezTo>
                      <a:cubicBezTo>
                        <a:pt x="29" y="82"/>
                        <a:pt x="56" y="55"/>
                        <a:pt x="88" y="55"/>
                      </a:cubicBezTo>
                      <a:cubicBezTo>
                        <a:pt x="100" y="55"/>
                        <a:pt x="112" y="59"/>
                        <a:pt x="122" y="66"/>
                      </a:cubicBezTo>
                      <a:cubicBezTo>
                        <a:pt x="123" y="66"/>
                        <a:pt x="123" y="67"/>
                        <a:pt x="124" y="67"/>
                      </a:cubicBezTo>
                      <a:cubicBezTo>
                        <a:pt x="126" y="67"/>
                        <a:pt x="127" y="66"/>
                        <a:pt x="128" y="65"/>
                      </a:cubicBezTo>
                      <a:cubicBezTo>
                        <a:pt x="173" y="1"/>
                        <a:pt x="173" y="1"/>
                        <a:pt x="173" y="1"/>
                      </a:cubicBezTo>
                      <a:cubicBezTo>
                        <a:pt x="174" y="0"/>
                        <a:pt x="175" y="0"/>
                        <a:pt x="177" y="0"/>
                      </a:cubicBezTo>
                      <a:cubicBezTo>
                        <a:pt x="177" y="0"/>
                        <a:pt x="178" y="0"/>
                        <a:pt x="179" y="1"/>
                      </a:cubicBezTo>
                      <a:cubicBezTo>
                        <a:pt x="193" y="10"/>
                        <a:pt x="209" y="19"/>
                        <a:pt x="225" y="25"/>
                      </a:cubicBezTo>
                      <a:cubicBezTo>
                        <a:pt x="228" y="26"/>
                        <a:pt x="231" y="27"/>
                        <a:pt x="234" y="28"/>
                      </a:cubicBezTo>
                      <a:cubicBezTo>
                        <a:pt x="240" y="30"/>
                        <a:pt x="246" y="32"/>
                        <a:pt x="252" y="34"/>
                      </a:cubicBezTo>
                      <a:cubicBezTo>
                        <a:pt x="258" y="35"/>
                        <a:pt x="264" y="37"/>
                        <a:pt x="270" y="38"/>
                      </a:cubicBezTo>
                      <a:cubicBezTo>
                        <a:pt x="280" y="39"/>
                        <a:pt x="290" y="40"/>
                        <a:pt x="299" y="41"/>
                      </a:cubicBezTo>
                      <a:cubicBezTo>
                        <a:pt x="302" y="41"/>
                        <a:pt x="306" y="41"/>
                        <a:pt x="309" y="41"/>
                      </a:cubicBezTo>
                      <a:cubicBezTo>
                        <a:pt x="312" y="41"/>
                        <a:pt x="316" y="41"/>
                        <a:pt x="319" y="41"/>
                      </a:cubicBezTo>
                      <a:cubicBezTo>
                        <a:pt x="320" y="41"/>
                        <a:pt x="323" y="40"/>
                        <a:pt x="323" y="40"/>
                      </a:cubicBezTo>
                      <a:cubicBezTo>
                        <a:pt x="325" y="40"/>
                        <a:pt x="327" y="40"/>
                        <a:pt x="330" y="40"/>
                      </a:cubicBezTo>
                      <a:cubicBezTo>
                        <a:pt x="330" y="40"/>
                        <a:pt x="331" y="40"/>
                        <a:pt x="332" y="40"/>
                      </a:cubicBezTo>
                      <a:cubicBezTo>
                        <a:pt x="334" y="40"/>
                        <a:pt x="334" y="40"/>
                        <a:pt x="334" y="40"/>
                      </a:cubicBezTo>
                      <a:cubicBezTo>
                        <a:pt x="336" y="39"/>
                        <a:pt x="338" y="39"/>
                        <a:pt x="340" y="39"/>
                      </a:cubicBezTo>
                      <a:cubicBezTo>
                        <a:pt x="341" y="39"/>
                        <a:pt x="342" y="38"/>
                        <a:pt x="344" y="38"/>
                      </a:cubicBezTo>
                      <a:cubicBezTo>
                        <a:pt x="346" y="38"/>
                        <a:pt x="348" y="38"/>
                        <a:pt x="350" y="37"/>
                      </a:cubicBezTo>
                      <a:cubicBezTo>
                        <a:pt x="351" y="37"/>
                        <a:pt x="352" y="37"/>
                        <a:pt x="354" y="37"/>
                      </a:cubicBezTo>
                      <a:cubicBezTo>
                        <a:pt x="356" y="36"/>
                        <a:pt x="358" y="36"/>
                        <a:pt x="360" y="35"/>
                      </a:cubicBezTo>
                      <a:cubicBezTo>
                        <a:pt x="360" y="35"/>
                        <a:pt x="363" y="35"/>
                        <a:pt x="364" y="34"/>
                      </a:cubicBezTo>
                      <a:cubicBezTo>
                        <a:pt x="366" y="34"/>
                        <a:pt x="367" y="33"/>
                        <a:pt x="369" y="33"/>
                      </a:cubicBezTo>
                      <a:cubicBezTo>
                        <a:pt x="369" y="33"/>
                        <a:pt x="373" y="32"/>
                        <a:pt x="373" y="32"/>
                      </a:cubicBezTo>
                      <a:cubicBezTo>
                        <a:pt x="376" y="31"/>
                        <a:pt x="379" y="30"/>
                        <a:pt x="382" y="29"/>
                      </a:cubicBezTo>
                      <a:cubicBezTo>
                        <a:pt x="383" y="29"/>
                        <a:pt x="387" y="27"/>
                        <a:pt x="387" y="27"/>
                      </a:cubicBezTo>
                      <a:cubicBezTo>
                        <a:pt x="389" y="27"/>
                        <a:pt x="390" y="26"/>
                        <a:pt x="391" y="26"/>
                      </a:cubicBezTo>
                      <a:cubicBezTo>
                        <a:pt x="393" y="25"/>
                        <a:pt x="394" y="25"/>
                        <a:pt x="395" y="24"/>
                      </a:cubicBezTo>
                      <a:cubicBezTo>
                        <a:pt x="396" y="24"/>
                        <a:pt x="396" y="24"/>
                        <a:pt x="396" y="24"/>
                      </a:cubicBezTo>
                      <a:cubicBezTo>
                        <a:pt x="398" y="23"/>
                        <a:pt x="399" y="23"/>
                        <a:pt x="400" y="22"/>
                      </a:cubicBezTo>
                      <a:cubicBezTo>
                        <a:pt x="402" y="21"/>
                        <a:pt x="404" y="21"/>
                        <a:pt x="405" y="20"/>
                      </a:cubicBezTo>
                      <a:cubicBezTo>
                        <a:pt x="406" y="19"/>
                        <a:pt x="408" y="19"/>
                        <a:pt x="409" y="18"/>
                      </a:cubicBezTo>
                      <a:cubicBezTo>
                        <a:pt x="411" y="17"/>
                        <a:pt x="412" y="16"/>
                        <a:pt x="414" y="16"/>
                      </a:cubicBezTo>
                      <a:cubicBezTo>
                        <a:pt x="415" y="15"/>
                        <a:pt x="416" y="14"/>
                        <a:pt x="418" y="14"/>
                      </a:cubicBezTo>
                      <a:cubicBezTo>
                        <a:pt x="419" y="13"/>
                        <a:pt x="421" y="12"/>
                        <a:pt x="422" y="11"/>
                      </a:cubicBezTo>
                      <a:cubicBezTo>
                        <a:pt x="423" y="10"/>
                        <a:pt x="427" y="8"/>
                        <a:pt x="427" y="8"/>
                      </a:cubicBezTo>
                      <a:cubicBezTo>
                        <a:pt x="428" y="8"/>
                        <a:pt x="429" y="7"/>
                        <a:pt x="431" y="6"/>
                      </a:cubicBezTo>
                      <a:cubicBezTo>
                        <a:pt x="433" y="4"/>
                        <a:pt x="433" y="4"/>
                        <a:pt x="433" y="4"/>
                      </a:cubicBezTo>
                      <a:cubicBezTo>
                        <a:pt x="436" y="3"/>
                        <a:pt x="438" y="2"/>
                        <a:pt x="439" y="0"/>
                      </a:cubicBezTo>
                      <a:cubicBezTo>
                        <a:pt x="440" y="0"/>
                        <a:pt x="441" y="0"/>
                        <a:pt x="442" y="0"/>
                      </a:cubicBezTo>
                      <a:cubicBezTo>
                        <a:pt x="443" y="0"/>
                        <a:pt x="444" y="0"/>
                        <a:pt x="445" y="1"/>
                      </a:cubicBezTo>
                      <a:cubicBezTo>
                        <a:pt x="487" y="59"/>
                        <a:pt x="487" y="59"/>
                        <a:pt x="487" y="59"/>
                      </a:cubicBezTo>
                      <a:cubicBezTo>
                        <a:pt x="488" y="61"/>
                        <a:pt x="488" y="63"/>
                        <a:pt x="487" y="65"/>
                      </a:cubicBezTo>
                      <a:cubicBezTo>
                        <a:pt x="473" y="77"/>
                        <a:pt x="465" y="95"/>
                        <a:pt x="465" y="114"/>
                      </a:cubicBezTo>
                      <a:cubicBezTo>
                        <a:pt x="465" y="151"/>
                        <a:pt x="495" y="181"/>
                        <a:pt x="532" y="181"/>
                      </a:cubicBezTo>
                      <a:cubicBezTo>
                        <a:pt x="543" y="181"/>
                        <a:pt x="555" y="178"/>
                        <a:pt x="565" y="173"/>
                      </a:cubicBezTo>
                      <a:cubicBezTo>
                        <a:pt x="565" y="172"/>
                        <a:pt x="566" y="172"/>
                        <a:pt x="567" y="172"/>
                      </a:cubicBezTo>
                      <a:cubicBezTo>
                        <a:pt x="568" y="172"/>
                        <a:pt x="569" y="173"/>
                        <a:pt x="570" y="174"/>
                      </a:cubicBezTo>
                      <a:cubicBezTo>
                        <a:pt x="617" y="239"/>
                        <a:pt x="617" y="239"/>
                        <a:pt x="617" y="239"/>
                      </a:cubicBezTo>
                      <a:cubicBezTo>
                        <a:pt x="618" y="240"/>
                        <a:pt x="618" y="241"/>
                        <a:pt x="618" y="242"/>
                      </a:cubicBezTo>
                      <a:cubicBezTo>
                        <a:pt x="618" y="243"/>
                        <a:pt x="617" y="244"/>
                        <a:pt x="617" y="245"/>
                      </a:cubicBezTo>
                      <a:cubicBezTo>
                        <a:pt x="526" y="309"/>
                        <a:pt x="420" y="343"/>
                        <a:pt x="309" y="343"/>
                      </a:cubicBezTo>
                      <a:close/>
                    </a:path>
                  </a:pathLst>
                </a:custGeom>
                <a:solidFill>
                  <a:srgbClr val="44546A"/>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83" name="Freeform 9">
                  <a:extLst>
                    <a:ext uri="{FF2B5EF4-FFF2-40B4-BE49-F238E27FC236}">
                      <a16:creationId xmlns:a16="http://schemas.microsoft.com/office/drawing/2014/main" id="{B9B8CE71-EC26-475A-9369-E1724FD3EAD7}"/>
                    </a:ext>
                  </a:extLst>
                </p:cNvPr>
                <p:cNvSpPr>
                  <a:spLocks/>
                </p:cNvSpPr>
                <p:nvPr/>
              </p:nvSpPr>
              <p:spPr bwMode="auto">
                <a:xfrm>
                  <a:off x="876000" y="2745986"/>
                  <a:ext cx="1411557" cy="2220104"/>
                </a:xfrm>
                <a:custGeom>
                  <a:avLst/>
                  <a:gdLst>
                    <a:gd name="T0" fmla="*/ 214 w 390"/>
                    <a:gd name="T1" fmla="*/ 614 h 614"/>
                    <a:gd name="T2" fmla="*/ 211 w 390"/>
                    <a:gd name="T3" fmla="*/ 614 h 614"/>
                    <a:gd name="T4" fmla="*/ 0 w 390"/>
                    <a:gd name="T5" fmla="*/ 189 h 614"/>
                    <a:gd name="T6" fmla="*/ 25 w 390"/>
                    <a:gd name="T7" fmla="*/ 23 h 614"/>
                    <a:gd name="T8" fmla="*/ 26 w 390"/>
                    <a:gd name="T9" fmla="*/ 22 h 614"/>
                    <a:gd name="T10" fmla="*/ 30 w 390"/>
                    <a:gd name="T11" fmla="*/ 20 h 614"/>
                    <a:gd name="T12" fmla="*/ 31 w 390"/>
                    <a:gd name="T13" fmla="*/ 20 h 614"/>
                    <a:gd name="T14" fmla="*/ 114 w 390"/>
                    <a:gd name="T15" fmla="*/ 45 h 614"/>
                    <a:gd name="T16" fmla="*/ 115 w 390"/>
                    <a:gd name="T17" fmla="*/ 46 h 614"/>
                    <a:gd name="T18" fmla="*/ 117 w 390"/>
                    <a:gd name="T19" fmla="*/ 45 h 614"/>
                    <a:gd name="T20" fmla="*/ 119 w 390"/>
                    <a:gd name="T21" fmla="*/ 43 h 614"/>
                    <a:gd name="T22" fmla="*/ 176 w 390"/>
                    <a:gd name="T23" fmla="*/ 0 h 614"/>
                    <a:gd name="T24" fmla="*/ 235 w 390"/>
                    <a:gd name="T25" fmla="*/ 59 h 614"/>
                    <a:gd name="T26" fmla="*/ 232 w 390"/>
                    <a:gd name="T27" fmla="*/ 77 h 614"/>
                    <a:gd name="T28" fmla="*/ 232 w 390"/>
                    <a:gd name="T29" fmla="*/ 80 h 614"/>
                    <a:gd name="T30" fmla="*/ 234 w 390"/>
                    <a:gd name="T31" fmla="*/ 82 h 614"/>
                    <a:gd name="T32" fmla="*/ 312 w 390"/>
                    <a:gd name="T33" fmla="*/ 106 h 614"/>
                    <a:gd name="T34" fmla="*/ 314 w 390"/>
                    <a:gd name="T35" fmla="*/ 108 h 614"/>
                    <a:gd name="T36" fmla="*/ 315 w 390"/>
                    <a:gd name="T37" fmla="*/ 111 h 614"/>
                    <a:gd name="T38" fmla="*/ 314 w 390"/>
                    <a:gd name="T39" fmla="*/ 114 h 614"/>
                    <a:gd name="T40" fmla="*/ 302 w 390"/>
                    <a:gd name="T41" fmla="*/ 189 h 614"/>
                    <a:gd name="T42" fmla="*/ 388 w 390"/>
                    <a:gd name="T43" fmla="*/ 369 h 614"/>
                    <a:gd name="T44" fmla="*/ 389 w 390"/>
                    <a:gd name="T45" fmla="*/ 375 h 614"/>
                    <a:gd name="T46" fmla="*/ 347 w 390"/>
                    <a:gd name="T47" fmla="*/ 432 h 614"/>
                    <a:gd name="T48" fmla="*/ 344 w 390"/>
                    <a:gd name="T49" fmla="*/ 434 h 614"/>
                    <a:gd name="T50" fmla="*/ 342 w 390"/>
                    <a:gd name="T51" fmla="*/ 433 h 614"/>
                    <a:gd name="T52" fmla="*/ 310 w 390"/>
                    <a:gd name="T53" fmla="*/ 425 h 614"/>
                    <a:gd name="T54" fmla="*/ 243 w 390"/>
                    <a:gd name="T55" fmla="*/ 492 h 614"/>
                    <a:gd name="T56" fmla="*/ 264 w 390"/>
                    <a:gd name="T57" fmla="*/ 541 h 614"/>
                    <a:gd name="T58" fmla="*/ 265 w 390"/>
                    <a:gd name="T59" fmla="*/ 546 h 614"/>
                    <a:gd name="T60" fmla="*/ 217 w 390"/>
                    <a:gd name="T61" fmla="*/ 613 h 614"/>
                    <a:gd name="T62" fmla="*/ 214 w 390"/>
                    <a:gd name="T63" fmla="*/ 614 h 614"/>
                    <a:gd name="T64" fmla="*/ 214 w 390"/>
                    <a:gd name="T65"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614">
                      <a:moveTo>
                        <a:pt x="214" y="614"/>
                      </a:moveTo>
                      <a:cubicBezTo>
                        <a:pt x="213" y="614"/>
                        <a:pt x="212" y="614"/>
                        <a:pt x="211" y="614"/>
                      </a:cubicBezTo>
                      <a:cubicBezTo>
                        <a:pt x="79" y="513"/>
                        <a:pt x="0" y="355"/>
                        <a:pt x="0" y="189"/>
                      </a:cubicBezTo>
                      <a:cubicBezTo>
                        <a:pt x="0" y="131"/>
                        <a:pt x="8" y="76"/>
                        <a:pt x="25" y="23"/>
                      </a:cubicBezTo>
                      <a:cubicBezTo>
                        <a:pt x="26" y="22"/>
                        <a:pt x="26" y="22"/>
                        <a:pt x="26" y="22"/>
                      </a:cubicBezTo>
                      <a:cubicBezTo>
                        <a:pt x="26" y="21"/>
                        <a:pt x="28" y="20"/>
                        <a:pt x="30" y="20"/>
                      </a:cubicBezTo>
                      <a:cubicBezTo>
                        <a:pt x="30" y="20"/>
                        <a:pt x="30" y="20"/>
                        <a:pt x="31" y="20"/>
                      </a:cubicBezTo>
                      <a:cubicBezTo>
                        <a:pt x="114" y="45"/>
                        <a:pt x="114" y="45"/>
                        <a:pt x="114" y="45"/>
                      </a:cubicBezTo>
                      <a:cubicBezTo>
                        <a:pt x="114" y="45"/>
                        <a:pt x="115" y="46"/>
                        <a:pt x="115" y="46"/>
                      </a:cubicBezTo>
                      <a:cubicBezTo>
                        <a:pt x="116" y="46"/>
                        <a:pt x="116" y="45"/>
                        <a:pt x="117" y="45"/>
                      </a:cubicBezTo>
                      <a:cubicBezTo>
                        <a:pt x="118" y="45"/>
                        <a:pt x="119" y="44"/>
                        <a:pt x="119" y="43"/>
                      </a:cubicBezTo>
                      <a:cubicBezTo>
                        <a:pt x="126" y="17"/>
                        <a:pt x="149" y="0"/>
                        <a:pt x="176" y="0"/>
                      </a:cubicBezTo>
                      <a:cubicBezTo>
                        <a:pt x="208" y="0"/>
                        <a:pt x="235" y="26"/>
                        <a:pt x="235" y="59"/>
                      </a:cubicBezTo>
                      <a:cubicBezTo>
                        <a:pt x="235" y="65"/>
                        <a:pt x="234" y="71"/>
                        <a:pt x="232" y="77"/>
                      </a:cubicBezTo>
                      <a:cubicBezTo>
                        <a:pt x="231" y="78"/>
                        <a:pt x="232" y="79"/>
                        <a:pt x="232" y="80"/>
                      </a:cubicBezTo>
                      <a:cubicBezTo>
                        <a:pt x="233" y="81"/>
                        <a:pt x="233" y="82"/>
                        <a:pt x="234" y="82"/>
                      </a:cubicBezTo>
                      <a:cubicBezTo>
                        <a:pt x="312" y="106"/>
                        <a:pt x="312" y="106"/>
                        <a:pt x="312" y="106"/>
                      </a:cubicBezTo>
                      <a:cubicBezTo>
                        <a:pt x="313" y="106"/>
                        <a:pt x="314" y="107"/>
                        <a:pt x="314" y="108"/>
                      </a:cubicBezTo>
                      <a:cubicBezTo>
                        <a:pt x="315" y="109"/>
                        <a:pt x="315" y="110"/>
                        <a:pt x="315" y="111"/>
                      </a:cubicBezTo>
                      <a:cubicBezTo>
                        <a:pt x="314" y="114"/>
                        <a:pt x="314" y="114"/>
                        <a:pt x="314" y="114"/>
                      </a:cubicBezTo>
                      <a:cubicBezTo>
                        <a:pt x="306" y="137"/>
                        <a:pt x="302" y="162"/>
                        <a:pt x="302" y="189"/>
                      </a:cubicBezTo>
                      <a:cubicBezTo>
                        <a:pt x="302" y="260"/>
                        <a:pt x="333" y="325"/>
                        <a:pt x="388" y="369"/>
                      </a:cubicBezTo>
                      <a:cubicBezTo>
                        <a:pt x="390" y="371"/>
                        <a:pt x="390" y="373"/>
                        <a:pt x="389" y="375"/>
                      </a:cubicBezTo>
                      <a:cubicBezTo>
                        <a:pt x="347" y="432"/>
                        <a:pt x="347" y="432"/>
                        <a:pt x="347" y="432"/>
                      </a:cubicBezTo>
                      <a:cubicBezTo>
                        <a:pt x="347" y="433"/>
                        <a:pt x="345" y="434"/>
                        <a:pt x="344" y="434"/>
                      </a:cubicBezTo>
                      <a:cubicBezTo>
                        <a:pt x="344" y="434"/>
                        <a:pt x="343" y="434"/>
                        <a:pt x="342" y="433"/>
                      </a:cubicBezTo>
                      <a:cubicBezTo>
                        <a:pt x="333" y="428"/>
                        <a:pt x="321" y="425"/>
                        <a:pt x="310" y="425"/>
                      </a:cubicBezTo>
                      <a:cubicBezTo>
                        <a:pt x="273" y="425"/>
                        <a:pt x="243" y="455"/>
                        <a:pt x="243" y="492"/>
                      </a:cubicBezTo>
                      <a:cubicBezTo>
                        <a:pt x="243" y="511"/>
                        <a:pt x="251" y="528"/>
                        <a:pt x="264" y="541"/>
                      </a:cubicBezTo>
                      <a:cubicBezTo>
                        <a:pt x="266" y="542"/>
                        <a:pt x="266" y="545"/>
                        <a:pt x="265" y="546"/>
                      </a:cubicBezTo>
                      <a:cubicBezTo>
                        <a:pt x="217" y="613"/>
                        <a:pt x="217" y="613"/>
                        <a:pt x="217" y="613"/>
                      </a:cubicBezTo>
                      <a:cubicBezTo>
                        <a:pt x="216" y="614"/>
                        <a:pt x="215" y="614"/>
                        <a:pt x="214" y="614"/>
                      </a:cubicBezTo>
                      <a:cubicBezTo>
                        <a:pt x="214" y="614"/>
                        <a:pt x="214" y="614"/>
                        <a:pt x="214" y="614"/>
                      </a:cubicBezTo>
                      <a:close/>
                    </a:path>
                  </a:pathLst>
                </a:custGeom>
                <a:solidFill>
                  <a:srgbClr val="03586E"/>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7" name="Gruppieren 56"/>
              <p:cNvGrpSpPr/>
              <p:nvPr/>
            </p:nvGrpSpPr>
            <p:grpSpPr>
              <a:xfrm>
                <a:off x="381633" y="1742728"/>
                <a:ext cx="4249417" cy="3985908"/>
                <a:chOff x="381633" y="1742728"/>
                <a:chExt cx="4249417" cy="3985908"/>
              </a:xfrm>
            </p:grpSpPr>
            <p:sp>
              <p:nvSpPr>
                <p:cNvPr id="58" name="Textfeld 57"/>
                <p:cNvSpPr txBox="1"/>
                <p:nvPr/>
              </p:nvSpPr>
              <p:spPr>
                <a:xfrm>
                  <a:off x="721252" y="2253375"/>
                  <a:ext cx="1607157" cy="461665"/>
                </a:xfrm>
                <a:prstGeom prst="rect">
                  <a:avLst/>
                </a:prstGeom>
                <a:noFill/>
              </p:spPr>
              <p:txBody>
                <a:bodyPr wrap="square" rtlCol="0">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Kunden-zufriedenheit</a:t>
                  </a:r>
                  <a:endParaRPr lang="de-DE" sz="1200" dirty="0">
                    <a:latin typeface="Montserrat Medium" panose="00000600000000000000" pitchFamily="2" charset="0"/>
                    <a:cs typeface="Futura Medium" panose="020B0602020204020303" pitchFamily="34" charset="-79"/>
                  </a:endParaRPr>
                </a:p>
              </p:txBody>
            </p:sp>
            <p:grpSp>
              <p:nvGrpSpPr>
                <p:cNvPr id="59" name="Google Shape;13250;p78"/>
                <p:cNvGrpSpPr/>
                <p:nvPr/>
              </p:nvGrpSpPr>
              <p:grpSpPr>
                <a:xfrm>
                  <a:off x="2927270" y="1742728"/>
                  <a:ext cx="333452" cy="329962"/>
                  <a:chOff x="1049375" y="2318350"/>
                  <a:chExt cx="298525" cy="295400"/>
                </a:xfrm>
                <a:solidFill>
                  <a:schemeClr val="bg1"/>
                </a:solidFill>
              </p:grpSpPr>
              <p:sp>
                <p:nvSpPr>
                  <p:cNvPr id="75" name="Google Shape;13251;p78"/>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252;p78"/>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3253;p78"/>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3254;p78"/>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Textfeld 59"/>
                <p:cNvSpPr txBox="1"/>
                <p:nvPr/>
              </p:nvSpPr>
              <p:spPr>
                <a:xfrm>
                  <a:off x="3371646" y="4060007"/>
                  <a:ext cx="1259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Facility Management</a:t>
                  </a:r>
                </a:p>
              </p:txBody>
            </p:sp>
            <p:sp>
              <p:nvSpPr>
                <p:cNvPr id="61" name="Textfeld 60"/>
                <p:cNvSpPr txBox="1"/>
                <p:nvPr/>
              </p:nvSpPr>
              <p:spPr>
                <a:xfrm>
                  <a:off x="1759385" y="4824253"/>
                  <a:ext cx="2157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Mitarbeiter &amp;</a:t>
                  </a:r>
                </a:p>
                <a:p>
                  <a:r>
                    <a:rPr lang="de-DE" sz="1200" dirty="0">
                      <a:solidFill>
                        <a:schemeClr val="bg1"/>
                      </a:solidFill>
                      <a:latin typeface="Montserrat Medium" panose="00000600000000000000" pitchFamily="2" charset="0"/>
                      <a:cs typeface="Futura Medium" panose="020B0602020204020303" pitchFamily="34" charset="-79"/>
                    </a:rPr>
                    <a:t>Führung</a:t>
                  </a:r>
                </a:p>
              </p:txBody>
            </p:sp>
            <p:grpSp>
              <p:nvGrpSpPr>
                <p:cNvPr id="62" name="Google Shape;13314;p78"/>
                <p:cNvGrpSpPr/>
                <p:nvPr/>
              </p:nvGrpSpPr>
              <p:grpSpPr>
                <a:xfrm>
                  <a:off x="2696868" y="5325562"/>
                  <a:ext cx="366788" cy="403074"/>
                  <a:chOff x="3599700" y="1954475"/>
                  <a:chExt cx="296175" cy="295400"/>
                </a:xfrm>
                <a:solidFill>
                  <a:schemeClr val="bg1"/>
                </a:solidFill>
              </p:grpSpPr>
              <p:sp>
                <p:nvSpPr>
                  <p:cNvPr id="72" name="Google Shape;13315;p78"/>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316;p78"/>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3317;p78"/>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Textfeld 62"/>
                <p:cNvSpPr txBox="1"/>
                <p:nvPr/>
              </p:nvSpPr>
              <p:spPr>
                <a:xfrm>
                  <a:off x="381633" y="3843043"/>
                  <a:ext cx="1608852" cy="646331"/>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Unternehmens-</a:t>
                  </a:r>
                </a:p>
                <a:p>
                  <a:r>
                    <a:rPr lang="de-DE" sz="1200" dirty="0">
                      <a:solidFill>
                        <a:schemeClr val="bg1"/>
                      </a:solidFill>
                      <a:latin typeface="Montserrat Medium" panose="00000600000000000000" pitchFamily="2" charset="0"/>
                      <a:cs typeface="Futura Medium" panose="020B0602020204020303" pitchFamily="34" charset="-79"/>
                    </a:rPr>
                    <a:t>spezifische </a:t>
                  </a:r>
                </a:p>
                <a:p>
                  <a:r>
                    <a:rPr lang="de-DE" sz="1200" dirty="0">
                      <a:solidFill>
                        <a:schemeClr val="bg1"/>
                      </a:solidFill>
                      <a:latin typeface="Montserrat Medium" panose="00000600000000000000" pitchFamily="2" charset="0"/>
                      <a:cs typeface="Futura Medium" panose="020B0602020204020303" pitchFamily="34" charset="-79"/>
                    </a:rPr>
                    <a:t>Anforderungen</a:t>
                  </a:r>
                </a:p>
              </p:txBody>
            </p:sp>
            <p:grpSp>
              <p:nvGrpSpPr>
                <p:cNvPr id="64" name="Google Shape;9075;p68"/>
                <p:cNvGrpSpPr/>
                <p:nvPr/>
              </p:nvGrpSpPr>
              <p:grpSpPr>
                <a:xfrm>
                  <a:off x="604447" y="3369791"/>
                  <a:ext cx="394700" cy="393212"/>
                  <a:chOff x="6238300" y="1426975"/>
                  <a:chExt cx="489450" cy="483175"/>
                </a:xfrm>
                <a:solidFill>
                  <a:schemeClr val="bg1"/>
                </a:solidFill>
              </p:grpSpPr>
              <p:sp>
                <p:nvSpPr>
                  <p:cNvPr id="69" name="Google Shape;9076;p68"/>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0" name="Google Shape;9077;p68"/>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71" name="Google Shape;9078;p68"/>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65" name="Google Shape;11137;p73"/>
                <p:cNvGrpSpPr/>
                <p:nvPr/>
              </p:nvGrpSpPr>
              <p:grpSpPr>
                <a:xfrm>
                  <a:off x="4176232" y="3640154"/>
                  <a:ext cx="346667" cy="333257"/>
                  <a:chOff x="-31889075" y="2658950"/>
                  <a:chExt cx="302475" cy="290775"/>
                </a:xfrm>
                <a:solidFill>
                  <a:schemeClr val="bg1"/>
                </a:solidFill>
              </p:grpSpPr>
              <p:sp>
                <p:nvSpPr>
                  <p:cNvPr id="67" name="Google Shape;11138;p73"/>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139;p73"/>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9047;p68"/>
                <p:cNvSpPr/>
                <p:nvPr/>
              </p:nvSpPr>
              <p:spPr>
                <a:xfrm>
                  <a:off x="1893233" y="1834752"/>
                  <a:ext cx="366741" cy="36152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55" name="Textfeld 54"/>
            <p:cNvSpPr txBox="1"/>
            <p:nvPr/>
          </p:nvSpPr>
          <p:spPr>
            <a:xfrm>
              <a:off x="2860959" y="2393048"/>
              <a:ext cx="2109415" cy="600164"/>
            </a:xfrm>
            <a:prstGeom prst="rect">
              <a:avLst/>
            </a:prstGeom>
            <a:noFill/>
          </p:spPr>
          <p:txBody>
            <a:bodyPr wrap="square" rtlCol="0">
              <a:spAutoFit/>
            </a:bodyPr>
            <a:lstStyle/>
            <a:p>
              <a:r>
                <a:rPr lang="de-DE" sz="1100" dirty="0">
                  <a:solidFill>
                    <a:schemeClr val="bg1"/>
                  </a:solidFill>
                  <a:latin typeface="Montserrat Medium" panose="00000600000000000000" pitchFamily="2" charset="0"/>
                  <a:cs typeface="Futura Medium" panose="020B0602020204020303" pitchFamily="34" charset="-79"/>
                </a:rPr>
                <a:t>Gesetzliche </a:t>
              </a:r>
            </a:p>
            <a:p>
              <a:r>
                <a:rPr lang="de-DE" sz="1100" dirty="0">
                  <a:solidFill>
                    <a:schemeClr val="bg1"/>
                  </a:solidFill>
                  <a:latin typeface="Montserrat Medium" panose="00000600000000000000" pitchFamily="2" charset="0"/>
                  <a:cs typeface="Futura Medium" panose="020B0602020204020303" pitchFamily="34" charset="-79"/>
                </a:rPr>
                <a:t>Rahmenbedingungen</a:t>
              </a:r>
              <a:br>
                <a:rPr lang="de-DE" sz="1100" dirty="0">
                  <a:solidFill>
                    <a:schemeClr val="bg1"/>
                  </a:solidFill>
                  <a:latin typeface="Montserrat Medium" panose="00000600000000000000" pitchFamily="2" charset="0"/>
                  <a:cs typeface="Futura Medium" panose="020B0602020204020303" pitchFamily="34" charset="-79"/>
                </a:rPr>
              </a:br>
              <a:r>
                <a:rPr lang="de-DE" sz="1100" dirty="0">
                  <a:solidFill>
                    <a:schemeClr val="bg1"/>
                  </a:solidFill>
                  <a:latin typeface="Montserrat Medium" panose="00000600000000000000" pitchFamily="2" charset="0"/>
                  <a:cs typeface="Futura Medium" panose="020B0602020204020303" pitchFamily="34" charset="-79"/>
                </a:rPr>
                <a:t>&amp; Vorgaben </a:t>
              </a:r>
            </a:p>
          </p:txBody>
        </p:sp>
      </p:grpSp>
      <p:grpSp>
        <p:nvGrpSpPr>
          <p:cNvPr id="84" name="Gruppieren 83"/>
          <p:cNvGrpSpPr/>
          <p:nvPr/>
        </p:nvGrpSpPr>
        <p:grpSpPr>
          <a:xfrm>
            <a:off x="4659434" y="1735473"/>
            <a:ext cx="7072010" cy="4145640"/>
            <a:chOff x="4769605" y="1821141"/>
            <a:chExt cx="7072010" cy="4145640"/>
          </a:xfrm>
        </p:grpSpPr>
        <p:grpSp>
          <p:nvGrpSpPr>
            <p:cNvPr id="85" name="Gruppieren 84"/>
            <p:cNvGrpSpPr/>
            <p:nvPr/>
          </p:nvGrpSpPr>
          <p:grpSpPr>
            <a:xfrm>
              <a:off x="4769605" y="1821141"/>
              <a:ext cx="7072010" cy="4145640"/>
              <a:chOff x="4759868" y="1816240"/>
              <a:chExt cx="7072010" cy="4145640"/>
            </a:xfrm>
          </p:grpSpPr>
          <p:sp>
            <p:nvSpPr>
              <p:cNvPr id="91" name="Freeform 170">
                <a:extLst>
                  <a:ext uri="{FF2B5EF4-FFF2-40B4-BE49-F238E27FC236}">
                    <a16:creationId xmlns:a16="http://schemas.microsoft.com/office/drawing/2014/main" id="{0A5DF5F3-04BE-4630-9D39-B4FC01605489}"/>
                  </a:ext>
                </a:extLst>
              </p:cNvPr>
              <p:cNvSpPr/>
              <p:nvPr/>
            </p:nvSpPr>
            <p:spPr>
              <a:xfrm>
                <a:off x="4764113" y="1816240"/>
                <a:ext cx="5275917" cy="539494"/>
              </a:xfrm>
              <a:custGeom>
                <a:avLst/>
                <a:gdLst>
                  <a:gd name="connsiteX0" fmla="*/ 0 w 3540604"/>
                  <a:gd name="connsiteY0" fmla="*/ 0 h 432488"/>
                  <a:gd name="connsiteX1" fmla="*/ 3540604 w 3540604"/>
                  <a:gd name="connsiteY1" fmla="*/ 0 h 432488"/>
                  <a:gd name="connsiteX2" fmla="*/ 3540604 w 3540604"/>
                  <a:gd name="connsiteY2" fmla="*/ 275430 h 432488"/>
                  <a:gd name="connsiteX3" fmla="*/ 3383546 w 3540604"/>
                  <a:gd name="connsiteY3" fmla="*/ 432488 h 432488"/>
                  <a:gd name="connsiteX4" fmla="*/ 313357 w 3540604"/>
                  <a:gd name="connsiteY4" fmla="*/ 432488 h 432488"/>
                  <a:gd name="connsiteX5" fmla="*/ 288192 w 3540604"/>
                  <a:gd name="connsiteY5" fmla="*/ 380250 h 432488"/>
                  <a:gd name="connsiteX6" fmla="*/ 12640 w 3540604"/>
                  <a:gd name="connsiteY6" fmla="*/ 11488 h 432488"/>
                  <a:gd name="connsiteX7" fmla="*/ 0 w 3540604"/>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0604" h="432488">
                    <a:moveTo>
                      <a:pt x="0" y="0"/>
                    </a:moveTo>
                    <a:lnTo>
                      <a:pt x="3540604" y="0"/>
                    </a:lnTo>
                    <a:lnTo>
                      <a:pt x="3540604" y="275430"/>
                    </a:lnTo>
                    <a:lnTo>
                      <a:pt x="3383546" y="432488"/>
                    </a:lnTo>
                    <a:lnTo>
                      <a:pt x="313357" y="432488"/>
                    </a:lnTo>
                    <a:lnTo>
                      <a:pt x="288192" y="380250"/>
                    </a:lnTo>
                    <a:cubicBezTo>
                      <a:pt x="214290" y="244207"/>
                      <a:pt x="121233" y="120080"/>
                      <a:pt x="12640" y="11488"/>
                    </a:cubicBezTo>
                    <a:lnTo>
                      <a:pt x="0" y="0"/>
                    </a:lnTo>
                    <a:close/>
                  </a:path>
                </a:pathLst>
              </a:custGeom>
              <a:ln/>
              <a:effectLst/>
            </p:spPr>
            <p:style>
              <a:lnRef idx="0">
                <a:schemeClr val="accent1"/>
              </a:lnRef>
              <a:fillRef idx="3">
                <a:schemeClr val="accent1"/>
              </a:fillRef>
              <a:effectRef idx="3">
                <a:schemeClr val="accent1"/>
              </a:effectRef>
              <a:fontRef idx="minor">
                <a:schemeClr val="lt1"/>
              </a:fontRef>
            </p:style>
            <p:txBody>
              <a:bodyPr lIns="274320" tIns="0" rIns="685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92" name="Freeform 169">
                <a:extLst>
                  <a:ext uri="{FF2B5EF4-FFF2-40B4-BE49-F238E27FC236}">
                    <a16:creationId xmlns:a16="http://schemas.microsoft.com/office/drawing/2014/main" id="{6509A2DC-D5B8-407D-95E2-8A883F9D0AF0}"/>
                  </a:ext>
                </a:extLst>
              </p:cNvPr>
              <p:cNvSpPr/>
              <p:nvPr/>
            </p:nvSpPr>
            <p:spPr>
              <a:xfrm>
                <a:off x="5334589" y="2702590"/>
                <a:ext cx="4929491" cy="539494"/>
              </a:xfrm>
              <a:custGeom>
                <a:avLst/>
                <a:gdLst>
                  <a:gd name="connsiteX0" fmla="*/ 0 w 3634557"/>
                  <a:gd name="connsiteY0" fmla="*/ 0 h 432488"/>
                  <a:gd name="connsiteX1" fmla="*/ 3634557 w 3634557"/>
                  <a:gd name="connsiteY1" fmla="*/ 0 h 432488"/>
                  <a:gd name="connsiteX2" fmla="*/ 3634557 w 3634557"/>
                  <a:gd name="connsiteY2" fmla="*/ 275430 h 432488"/>
                  <a:gd name="connsiteX3" fmla="*/ 3477499 w 3634557"/>
                  <a:gd name="connsiteY3" fmla="*/ 432488 h 432488"/>
                  <a:gd name="connsiteX4" fmla="*/ 132083 w 3634557"/>
                  <a:gd name="connsiteY4" fmla="*/ 432488 h 432488"/>
                  <a:gd name="connsiteX5" fmla="*/ 120581 w 3634557"/>
                  <a:gd name="connsiteY5" fmla="*/ 357126 h 432488"/>
                  <a:gd name="connsiteX6" fmla="*/ 27339 w 3634557"/>
                  <a:gd name="connsiteY6" fmla="*/ 56752 h 432488"/>
                  <a:gd name="connsiteX7" fmla="*/ 0 w 3634557"/>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4557" h="432488">
                    <a:moveTo>
                      <a:pt x="0" y="0"/>
                    </a:moveTo>
                    <a:lnTo>
                      <a:pt x="3634557" y="0"/>
                    </a:lnTo>
                    <a:lnTo>
                      <a:pt x="3634557" y="275430"/>
                    </a:lnTo>
                    <a:lnTo>
                      <a:pt x="3477499" y="432488"/>
                    </a:lnTo>
                    <a:lnTo>
                      <a:pt x="132083" y="432488"/>
                    </a:lnTo>
                    <a:lnTo>
                      <a:pt x="120581" y="357126"/>
                    </a:lnTo>
                    <a:cubicBezTo>
                      <a:pt x="99265" y="252957"/>
                      <a:pt x="67827" y="152475"/>
                      <a:pt x="27339" y="56752"/>
                    </a:cubicBezTo>
                    <a:lnTo>
                      <a:pt x="0" y="0"/>
                    </a:lnTo>
                    <a:close/>
                  </a:path>
                </a:pathLst>
              </a:custGeom>
              <a:solidFill>
                <a:srgbClr val="0099BF"/>
              </a:solidFill>
              <a:ln/>
              <a:effectLst/>
            </p:spPr>
            <p:style>
              <a:lnRef idx="0">
                <a:schemeClr val="accent2"/>
              </a:lnRef>
              <a:fillRef idx="3">
                <a:schemeClr val="accent2"/>
              </a:fillRef>
              <a:effectRef idx="3">
                <a:schemeClr val="accent2"/>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93" name="Freeform 168">
                <a:extLst>
                  <a:ext uri="{FF2B5EF4-FFF2-40B4-BE49-F238E27FC236}">
                    <a16:creationId xmlns:a16="http://schemas.microsoft.com/office/drawing/2014/main" id="{8A501258-81E8-4FCA-A996-EC104B72DF72}"/>
                  </a:ext>
                </a:extLst>
              </p:cNvPr>
              <p:cNvSpPr/>
              <p:nvPr/>
            </p:nvSpPr>
            <p:spPr>
              <a:xfrm>
                <a:off x="5637589" y="3619313"/>
                <a:ext cx="5316567" cy="539494"/>
              </a:xfrm>
              <a:custGeom>
                <a:avLst/>
                <a:gdLst>
                  <a:gd name="connsiteX0" fmla="*/ 0 w 3919951"/>
                  <a:gd name="connsiteY0" fmla="*/ 0 h 432488"/>
                  <a:gd name="connsiteX1" fmla="*/ 3919951 w 3919951"/>
                  <a:gd name="connsiteY1" fmla="*/ 0 h 432488"/>
                  <a:gd name="connsiteX2" fmla="*/ 3919951 w 3919951"/>
                  <a:gd name="connsiteY2" fmla="*/ 275430 h 432488"/>
                  <a:gd name="connsiteX3" fmla="*/ 3762893 w 3919951"/>
                  <a:gd name="connsiteY3" fmla="*/ 432488 h 432488"/>
                  <a:gd name="connsiteX4" fmla="*/ 0 w 3919951"/>
                  <a:gd name="connsiteY4" fmla="*/ 432488 h 432488"/>
                  <a:gd name="connsiteX5" fmla="*/ 8032 w 3919951"/>
                  <a:gd name="connsiteY5" fmla="*/ 379855 h 432488"/>
                  <a:gd name="connsiteX6" fmla="*/ 16294 w 3919951"/>
                  <a:gd name="connsiteY6" fmla="*/ 216244 h 432488"/>
                  <a:gd name="connsiteX7" fmla="*/ 8032 w 3919951"/>
                  <a:gd name="connsiteY7" fmla="*/ 52633 h 432488"/>
                  <a:gd name="connsiteX8" fmla="*/ 0 w 3919951"/>
                  <a:gd name="connsiteY8"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9951" h="432488">
                    <a:moveTo>
                      <a:pt x="0" y="0"/>
                    </a:moveTo>
                    <a:lnTo>
                      <a:pt x="3919951" y="0"/>
                    </a:lnTo>
                    <a:lnTo>
                      <a:pt x="3919951" y="275430"/>
                    </a:lnTo>
                    <a:lnTo>
                      <a:pt x="3762893" y="432488"/>
                    </a:lnTo>
                    <a:lnTo>
                      <a:pt x="0" y="432488"/>
                    </a:lnTo>
                    <a:lnTo>
                      <a:pt x="8032" y="379855"/>
                    </a:lnTo>
                    <a:cubicBezTo>
                      <a:pt x="13496" y="326061"/>
                      <a:pt x="16294" y="271480"/>
                      <a:pt x="16294" y="216244"/>
                    </a:cubicBezTo>
                    <a:cubicBezTo>
                      <a:pt x="16294" y="161009"/>
                      <a:pt x="13496" y="106427"/>
                      <a:pt x="8032" y="52633"/>
                    </a:cubicBezTo>
                    <a:lnTo>
                      <a:pt x="0" y="0"/>
                    </a:lnTo>
                    <a:close/>
                  </a:path>
                </a:pathLst>
              </a:custGeom>
              <a:solidFill>
                <a:srgbClr val="66E0FF"/>
              </a:solidFill>
              <a:ln/>
              <a:effectLst/>
            </p:spPr>
            <p:style>
              <a:lnRef idx="0">
                <a:schemeClr val="accent3"/>
              </a:lnRef>
              <a:fillRef idx="3">
                <a:schemeClr val="accent3"/>
              </a:fillRef>
              <a:effectRef idx="3">
                <a:schemeClr val="accent3"/>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94" name="Freeform 167">
                <a:extLst>
                  <a:ext uri="{FF2B5EF4-FFF2-40B4-BE49-F238E27FC236}">
                    <a16:creationId xmlns:a16="http://schemas.microsoft.com/office/drawing/2014/main" id="{7D21C5C2-6861-41C4-9BEC-176FBF6C0890}"/>
                  </a:ext>
                </a:extLst>
              </p:cNvPr>
              <p:cNvSpPr/>
              <p:nvPr/>
            </p:nvSpPr>
            <p:spPr>
              <a:xfrm>
                <a:off x="5334589" y="4505663"/>
                <a:ext cx="6097793" cy="539494"/>
              </a:xfrm>
              <a:custGeom>
                <a:avLst/>
                <a:gdLst>
                  <a:gd name="connsiteX0" fmla="*/ 132082 w 4495956"/>
                  <a:gd name="connsiteY0" fmla="*/ 0 h 432488"/>
                  <a:gd name="connsiteX1" fmla="*/ 4495956 w 4495956"/>
                  <a:gd name="connsiteY1" fmla="*/ 0 h 432488"/>
                  <a:gd name="connsiteX2" fmla="*/ 4495956 w 4495956"/>
                  <a:gd name="connsiteY2" fmla="*/ 275430 h 432488"/>
                  <a:gd name="connsiteX3" fmla="*/ 4338898 w 4495956"/>
                  <a:gd name="connsiteY3" fmla="*/ 432488 h 432488"/>
                  <a:gd name="connsiteX4" fmla="*/ 0 w 4495956"/>
                  <a:gd name="connsiteY4" fmla="*/ 432488 h 432488"/>
                  <a:gd name="connsiteX5" fmla="*/ 27338 w 4495956"/>
                  <a:gd name="connsiteY5" fmla="*/ 375737 h 432488"/>
                  <a:gd name="connsiteX6" fmla="*/ 120580 w 4495956"/>
                  <a:gd name="connsiteY6" fmla="*/ 75363 h 432488"/>
                  <a:gd name="connsiteX7" fmla="*/ 132082 w 4495956"/>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5956" h="432488">
                    <a:moveTo>
                      <a:pt x="132082" y="0"/>
                    </a:moveTo>
                    <a:lnTo>
                      <a:pt x="4495956" y="0"/>
                    </a:lnTo>
                    <a:lnTo>
                      <a:pt x="4495956" y="275430"/>
                    </a:lnTo>
                    <a:lnTo>
                      <a:pt x="4338898" y="432488"/>
                    </a:lnTo>
                    <a:lnTo>
                      <a:pt x="0" y="432488"/>
                    </a:lnTo>
                    <a:lnTo>
                      <a:pt x="27338" y="375737"/>
                    </a:lnTo>
                    <a:cubicBezTo>
                      <a:pt x="67826" y="280015"/>
                      <a:pt x="99264" y="179532"/>
                      <a:pt x="120580" y="75363"/>
                    </a:cubicBezTo>
                    <a:lnTo>
                      <a:pt x="132082" y="0"/>
                    </a:lnTo>
                    <a:close/>
                  </a:path>
                </a:pathLst>
              </a:custGeom>
              <a:solidFill>
                <a:srgbClr val="44546A"/>
              </a:solidFill>
              <a:ln/>
              <a:effectLst/>
            </p:spPr>
            <p:style>
              <a:lnRef idx="0">
                <a:schemeClr val="accent5"/>
              </a:lnRef>
              <a:fillRef idx="3">
                <a:schemeClr val="accent5"/>
              </a:fillRef>
              <a:effectRef idx="3">
                <a:schemeClr val="accent5"/>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95" name="Freeform 166">
                <a:extLst>
                  <a:ext uri="{FF2B5EF4-FFF2-40B4-BE49-F238E27FC236}">
                    <a16:creationId xmlns:a16="http://schemas.microsoft.com/office/drawing/2014/main" id="{286C79BD-6B8A-4DAE-86F3-4B280823FD7F}"/>
                  </a:ext>
                </a:extLst>
              </p:cNvPr>
              <p:cNvSpPr/>
              <p:nvPr/>
            </p:nvSpPr>
            <p:spPr>
              <a:xfrm>
                <a:off x="4759868" y="5422386"/>
                <a:ext cx="7072010" cy="539494"/>
              </a:xfrm>
              <a:custGeom>
                <a:avLst/>
                <a:gdLst>
                  <a:gd name="connsiteX0" fmla="*/ 313357 w 5214255"/>
                  <a:gd name="connsiteY0" fmla="*/ 0 h 432488"/>
                  <a:gd name="connsiteX1" fmla="*/ 5214255 w 5214255"/>
                  <a:gd name="connsiteY1" fmla="*/ 0 h 432488"/>
                  <a:gd name="connsiteX2" fmla="*/ 5214255 w 5214255"/>
                  <a:gd name="connsiteY2" fmla="*/ 275430 h 432488"/>
                  <a:gd name="connsiteX3" fmla="*/ 5057197 w 5214255"/>
                  <a:gd name="connsiteY3" fmla="*/ 432488 h 432488"/>
                  <a:gd name="connsiteX4" fmla="*/ 0 w 5214255"/>
                  <a:gd name="connsiteY4" fmla="*/ 432488 h 432488"/>
                  <a:gd name="connsiteX5" fmla="*/ 12640 w 5214255"/>
                  <a:gd name="connsiteY5" fmla="*/ 421000 h 432488"/>
                  <a:gd name="connsiteX6" fmla="*/ 288192 w 5214255"/>
                  <a:gd name="connsiteY6" fmla="*/ 52238 h 432488"/>
                  <a:gd name="connsiteX7" fmla="*/ 313357 w 5214255"/>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4255" h="432488">
                    <a:moveTo>
                      <a:pt x="313357" y="0"/>
                    </a:moveTo>
                    <a:lnTo>
                      <a:pt x="5214255" y="0"/>
                    </a:lnTo>
                    <a:lnTo>
                      <a:pt x="5214255" y="275430"/>
                    </a:lnTo>
                    <a:lnTo>
                      <a:pt x="5057197" y="432488"/>
                    </a:lnTo>
                    <a:lnTo>
                      <a:pt x="0" y="432488"/>
                    </a:lnTo>
                    <a:lnTo>
                      <a:pt x="12640" y="421000"/>
                    </a:lnTo>
                    <a:cubicBezTo>
                      <a:pt x="121233" y="312408"/>
                      <a:pt x="214290" y="188281"/>
                      <a:pt x="288192" y="52238"/>
                    </a:cubicBezTo>
                    <a:lnTo>
                      <a:pt x="313357" y="0"/>
                    </a:lnTo>
                    <a:close/>
                  </a:path>
                </a:pathLst>
              </a:custGeom>
              <a:solidFill>
                <a:srgbClr val="03586E"/>
              </a:solidFill>
              <a:ln/>
              <a:effectLst/>
            </p:spPr>
            <p:style>
              <a:lnRef idx="0">
                <a:schemeClr val="accent4"/>
              </a:lnRef>
              <a:fillRef idx="3">
                <a:schemeClr val="accent4"/>
              </a:fillRef>
              <a:effectRef idx="3">
                <a:schemeClr val="accent4"/>
              </a:effectRef>
              <a:fontRef idx="minor">
                <a:schemeClr val="lt1"/>
              </a:fontRef>
            </p:style>
            <p:txBody>
              <a:bodyPr lIns="3429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86" name="Textfeld 85"/>
            <p:cNvSpPr txBox="1"/>
            <p:nvPr/>
          </p:nvSpPr>
          <p:spPr>
            <a:xfrm>
              <a:off x="4989212" y="1951539"/>
              <a:ext cx="5174474" cy="276999"/>
            </a:xfrm>
            <a:prstGeom prst="rect">
              <a:avLst/>
            </a:prstGeom>
            <a:noFill/>
          </p:spPr>
          <p:txBody>
            <a:bodyPr wrap="square" rtlCol="0" anchor="ctr">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z.B.: Marktrundgänge, Frische Checks &amp; Abteilungskontrollen</a:t>
              </a:r>
            </a:p>
          </p:txBody>
        </p:sp>
        <p:sp>
          <p:nvSpPr>
            <p:cNvPr id="87" name="Textfeld 86"/>
            <p:cNvSpPr txBox="1"/>
            <p:nvPr/>
          </p:nvSpPr>
          <p:spPr>
            <a:xfrm>
              <a:off x="5647326" y="2853075"/>
              <a:ext cx="3492721" cy="276999"/>
            </a:xfrm>
            <a:prstGeom prst="rect">
              <a:avLst/>
            </a:prstGeom>
            <a:noFill/>
            <a:ln>
              <a:noFill/>
            </a:ln>
          </p:spPr>
          <p:txBody>
            <a:bodyPr wrap="square" rtlCol="0" anchor="ctr">
              <a:spAutoFit/>
            </a:bodyPr>
            <a:lstStyle/>
            <a:p>
              <a:r>
                <a:rPr lang="de-DE" sz="1200" dirty="0">
                  <a:solidFill>
                    <a:schemeClr val="bg1"/>
                  </a:solidFill>
                  <a:latin typeface="Montserrat Medium" panose="00000600000000000000" pitchFamily="2" charset="0"/>
                  <a:cs typeface="Futura Medium" panose="020B0602020204020303" pitchFamily="34" charset="-79"/>
                </a:rPr>
                <a:t>z.B.: HACCP, Brandschutz</a:t>
              </a:r>
            </a:p>
          </p:txBody>
        </p:sp>
        <p:sp>
          <p:nvSpPr>
            <p:cNvPr id="88" name="Textfeld 87"/>
            <p:cNvSpPr txBox="1"/>
            <p:nvPr/>
          </p:nvSpPr>
          <p:spPr>
            <a:xfrm>
              <a:off x="5758861" y="3761864"/>
              <a:ext cx="5052151"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Hausmeisterrundgänge, Vorgehen in Versicherungsfällen</a:t>
              </a:r>
            </a:p>
          </p:txBody>
        </p:sp>
        <p:sp>
          <p:nvSpPr>
            <p:cNvPr id="89" name="Textfeld 88"/>
            <p:cNvSpPr txBox="1"/>
            <p:nvPr/>
          </p:nvSpPr>
          <p:spPr>
            <a:xfrm>
              <a:off x="5581916" y="4636979"/>
              <a:ext cx="3659784"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Schulungen, Umfragen, Arbeitsschutz</a:t>
              </a:r>
            </a:p>
          </p:txBody>
        </p:sp>
        <p:sp>
          <p:nvSpPr>
            <p:cNvPr id="90" name="Textfeld 89"/>
            <p:cNvSpPr txBox="1"/>
            <p:nvPr/>
          </p:nvSpPr>
          <p:spPr>
            <a:xfrm>
              <a:off x="5222626" y="5567662"/>
              <a:ext cx="3487915"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besondere Fokussetzung</a:t>
              </a:r>
            </a:p>
          </p:txBody>
        </p:sp>
      </p:grpSp>
      <p:sp>
        <p:nvSpPr>
          <p:cNvPr id="4" name="TextBox 3">
            <a:extLst>
              <a:ext uri="{FF2B5EF4-FFF2-40B4-BE49-F238E27FC236}">
                <a16:creationId xmlns:a16="http://schemas.microsoft.com/office/drawing/2014/main" id="{7B889F9F-9ECD-4DC8-9B75-15877263B1BB}"/>
              </a:ext>
            </a:extLst>
          </p:cNvPr>
          <p:cNvSpPr txBox="1"/>
          <p:nvPr/>
        </p:nvSpPr>
        <p:spPr>
          <a:xfrm>
            <a:off x="1018809" y="599883"/>
            <a:ext cx="10712635" cy="723275"/>
          </a:xfrm>
          <a:prstGeom prst="rect">
            <a:avLst/>
          </a:prstGeom>
          <a:noFill/>
        </p:spPr>
        <p:txBody>
          <a:bodyPr wrap="square" rtlCol="0">
            <a:spAutoFit/>
          </a:bodyPr>
          <a:lstStyle/>
          <a:p>
            <a:pPr>
              <a:spcAft>
                <a:spcPts val="600"/>
              </a:spcAft>
            </a:pPr>
            <a:r>
              <a:rPr lang="de-DE" sz="2000" b="1" dirty="0">
                <a:solidFill>
                  <a:srgbClr val="03586E"/>
                </a:solidFill>
                <a:latin typeface="Montserrat Medium" panose="00000600000000000000" pitchFamily="2" charset="0"/>
                <a:cs typeface="Futura" panose="020B0602020204020303" pitchFamily="34" charset="-79"/>
                <a:sym typeface="Arial"/>
              </a:rPr>
              <a:t>Steigerung der Personaleffizienz - </a:t>
            </a:r>
            <a:r>
              <a:rPr lang="de-DE" sz="2000" b="1" dirty="0">
                <a:solidFill>
                  <a:srgbClr val="03586E"/>
                </a:solidFill>
                <a:latin typeface="Montserrat Medium" panose="00000600000000000000" pitchFamily="2" charset="0"/>
                <a:ea typeface="Roboto" panose="020B0604020202020204" charset="0"/>
                <a:cs typeface="Futura" panose="020B0602020204020303" pitchFamily="34" charset="-79"/>
              </a:rPr>
              <a:t>Optimierung des Qualitätsmanagements</a:t>
            </a:r>
          </a:p>
          <a:p>
            <a:pPr>
              <a:spcAft>
                <a:spcPts val="600"/>
              </a:spcAft>
            </a:pPr>
            <a:r>
              <a:rPr lang="de-DE" sz="1600" dirty="0">
                <a:solidFill>
                  <a:srgbClr val="03586E"/>
                </a:solidFill>
                <a:latin typeface="Montserrat Medium" panose="00000600000000000000" pitchFamily="2" charset="0"/>
                <a:cs typeface="Futura Medium" panose="020B0602020204020303" pitchFamily="34" charset="-79"/>
                <a:sym typeface="Arial"/>
              </a:rPr>
              <a:t>Die MCL App verbessert &amp; vereinfacht betriebliche Standard-/Individualprozesse</a:t>
            </a:r>
            <a:endParaRPr lang="de-DE" sz="1600" i="1" dirty="0">
              <a:solidFill>
                <a:srgbClr val="03586E"/>
              </a:solidFill>
              <a:latin typeface="Montserrat Medium" panose="00000600000000000000" pitchFamily="2" charset="0"/>
              <a:cs typeface="Futura Medium" panose="020B0602020204020303" pitchFamily="34" charset="-79"/>
            </a:endParaRPr>
          </a:p>
        </p:txBody>
      </p:sp>
      <p:cxnSp>
        <p:nvCxnSpPr>
          <p:cNvPr id="6" name="Google Shape;142;p19">
            <a:extLst>
              <a:ext uri="{FF2B5EF4-FFF2-40B4-BE49-F238E27FC236}">
                <a16:creationId xmlns:a16="http://schemas.microsoft.com/office/drawing/2014/main" id="{84283DEE-1575-16BC-0992-E1D2D05D215F}"/>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
        <p:nvSpPr>
          <p:cNvPr id="3" name="Rounded Rectangle 2">
            <a:extLst>
              <a:ext uri="{FF2B5EF4-FFF2-40B4-BE49-F238E27FC236}">
                <a16:creationId xmlns:a16="http://schemas.microsoft.com/office/drawing/2014/main" id="{7A168AD9-7374-8176-B728-2B45764FF670}"/>
              </a:ext>
            </a:extLst>
          </p:cNvPr>
          <p:cNvSpPr/>
          <p:nvPr/>
        </p:nvSpPr>
        <p:spPr>
          <a:xfrm>
            <a:off x="-8568007" y="3728741"/>
            <a:ext cx="8303514" cy="2118674"/>
          </a:xfrm>
          <a:prstGeom prst="roundRect">
            <a:avLst/>
          </a:prstGeom>
          <a:solidFill>
            <a:srgbClr val="40D3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3AD8D05-1F98-EF4B-3712-F7B77DFFD350}"/>
              </a:ext>
            </a:extLst>
          </p:cNvPr>
          <p:cNvSpPr/>
          <p:nvPr/>
        </p:nvSpPr>
        <p:spPr>
          <a:xfrm>
            <a:off x="-10352200" y="702365"/>
            <a:ext cx="8303514" cy="2786132"/>
          </a:xfrm>
          <a:prstGeom prst="roundRect">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14">
            <a:extLst>
              <a:ext uri="{FF2B5EF4-FFF2-40B4-BE49-F238E27FC236}">
                <a16:creationId xmlns:a16="http://schemas.microsoft.com/office/drawing/2014/main" id="{E80D17DB-DBA1-3020-19B1-06F31C7D2C05}"/>
              </a:ext>
            </a:extLst>
          </p:cNvPr>
          <p:cNvSpPr txBox="1"/>
          <p:nvPr/>
        </p:nvSpPr>
        <p:spPr>
          <a:xfrm>
            <a:off x="-6456443" y="3966315"/>
            <a:ext cx="5653514" cy="1643527"/>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Eine Studie der EEC Köln ergab: Knapp 80 Prozent der Kunden bemängelten Verfügbarkeiten. Das betraf vor allem Obst, Gemüse, Milch- und Getreideprodukte. Bei nicht verfügbaren Produkten wechselt rund jeder Zweite das Geschäft. </a:t>
            </a:r>
            <a:r>
              <a:rPr lang="en-US" sz="1375" dirty="0">
                <a:latin typeface="Montserrat Medium" pitchFamily="2" charset="77"/>
              </a:rPr>
              <a:t>​(EEC Köln </a:t>
            </a:r>
            <a:r>
              <a:rPr lang="en-US" sz="1375" dirty="0" err="1">
                <a:latin typeface="Montserrat Medium" pitchFamily="2" charset="77"/>
              </a:rPr>
              <a:t>Studie</a:t>
            </a:r>
            <a:r>
              <a:rPr lang="en-US" sz="1375" dirty="0">
                <a:latin typeface="Montserrat Medium" pitchFamily="2" charset="77"/>
              </a:rPr>
              <a:t> </a:t>
            </a:r>
            <a:r>
              <a:rPr lang="en-US" sz="1375" dirty="0" err="1">
                <a:latin typeface="Montserrat Medium" pitchFamily="2" charset="77"/>
              </a:rPr>
              <a:t>Juni</a:t>
            </a:r>
            <a:r>
              <a:rPr lang="en-US" sz="1375" dirty="0">
                <a:latin typeface="Montserrat Medium" pitchFamily="2" charset="77"/>
              </a:rPr>
              <a:t> 2024)</a:t>
            </a:r>
            <a:endParaRPr lang="de-DE" sz="1375" dirty="0">
              <a:latin typeface="Montserrat Medium" pitchFamily="2" charset="77"/>
            </a:endParaRPr>
          </a:p>
        </p:txBody>
      </p:sp>
      <p:sp>
        <p:nvSpPr>
          <p:cNvPr id="8" name="Textfeld 15">
            <a:extLst>
              <a:ext uri="{FF2B5EF4-FFF2-40B4-BE49-F238E27FC236}">
                <a16:creationId xmlns:a16="http://schemas.microsoft.com/office/drawing/2014/main" id="{A8117008-F641-0988-89E7-B93AE1D2BE2A}"/>
              </a:ext>
            </a:extLst>
          </p:cNvPr>
          <p:cNvSpPr txBox="1"/>
          <p:nvPr/>
        </p:nvSpPr>
        <p:spPr>
          <a:xfrm>
            <a:off x="-8351122" y="956273"/>
            <a:ext cx="5870714" cy="2278316"/>
          </a:xfrm>
          <a:prstGeom prst="rect">
            <a:avLst/>
          </a:prstGeom>
          <a:noFill/>
        </p:spPr>
        <p:txBody>
          <a:bodyPr wrap="square" rtlCol="0">
            <a:spAutoFit/>
          </a:bodyPr>
          <a:lstStyle>
            <a:defPPr>
              <a:defRPr lang="de-DE"/>
            </a:defPPr>
            <a:lvl1pPr algn="ctr">
              <a:lnSpc>
                <a:spcPct val="150000"/>
              </a:lnSpc>
              <a:defRPr sz="2400">
                <a:solidFill>
                  <a:schemeClr val="bg1"/>
                </a:solidFill>
              </a:defRPr>
            </a:lvl1pPr>
          </a:lstStyle>
          <a:p>
            <a:pPr algn="l"/>
            <a:r>
              <a:rPr lang="de-DE" sz="1375" dirty="0">
                <a:latin typeface="Montserrat Medium" pitchFamily="2" charset="77"/>
              </a:rPr>
              <a:t>Die deutsche Wirtschaft sieht sich in den kommenden Jahren mit einem zunehmenden Fachkräftemangel konfrontiert, der auch den LEH stark treffen wird. Laut einer aktuellen Studie des arbeitgebernahen Instituts der deutschen Wirtschaft (IW) könnte der Verkaufsbereich bis 2027 besonders betroffen sein, mit einer prognostizierten Lücke von etwa 37.000 Fachkräften. (LEH Zeitung 9.08.2024)</a:t>
            </a:r>
            <a:r>
              <a:rPr lang="en-US" sz="1375" dirty="0">
                <a:latin typeface="Montserrat Medium" pitchFamily="2" charset="77"/>
              </a:rPr>
              <a:t>​</a:t>
            </a:r>
          </a:p>
        </p:txBody>
      </p:sp>
      <p:sp>
        <p:nvSpPr>
          <p:cNvPr id="104" name="TextBox 103">
            <a:extLst>
              <a:ext uri="{FF2B5EF4-FFF2-40B4-BE49-F238E27FC236}">
                <a16:creationId xmlns:a16="http://schemas.microsoft.com/office/drawing/2014/main" id="{60DFE986-9305-956F-3978-B7E603A06535}"/>
              </a:ext>
            </a:extLst>
          </p:cNvPr>
          <p:cNvSpPr txBox="1"/>
          <p:nvPr/>
        </p:nvSpPr>
        <p:spPr>
          <a:xfrm>
            <a:off x="18512936" y="1820291"/>
            <a:ext cx="5217798" cy="307777"/>
          </a:xfrm>
          <a:prstGeom prst="rect">
            <a:avLst/>
          </a:prstGeom>
          <a:noFill/>
        </p:spPr>
        <p:txBody>
          <a:bodyPr wrap="square" lIns="91440" tIns="45720" rIns="91440" bIns="45720" rtlCol="0" anchor="t">
            <a:spAutoFit/>
          </a:bodyPr>
          <a:lstStyle/>
          <a:p>
            <a:r>
              <a:rPr lang="de-DE" sz="1400" b="1" dirty="0">
                <a:solidFill>
                  <a:srgbClr val="03586E"/>
                </a:solidFill>
                <a:latin typeface="Montserrat ExtraBold"/>
                <a:cs typeface="FUTURA MEDIUM"/>
              </a:rPr>
              <a:t>Digitaler Collegeblock mit Verbindlichkeit</a:t>
            </a:r>
            <a:endParaRPr lang="en-US" dirty="0"/>
          </a:p>
        </p:txBody>
      </p:sp>
      <p:sp>
        <p:nvSpPr>
          <p:cNvPr id="105" name="Rounded Rectangle 104">
            <a:extLst>
              <a:ext uri="{FF2B5EF4-FFF2-40B4-BE49-F238E27FC236}">
                <a16:creationId xmlns:a16="http://schemas.microsoft.com/office/drawing/2014/main" id="{69A8BB91-C411-6F2A-7230-ED5889C58114}"/>
              </a:ext>
            </a:extLst>
          </p:cNvPr>
          <p:cNvSpPr/>
          <p:nvPr/>
        </p:nvSpPr>
        <p:spPr>
          <a:xfrm>
            <a:off x="19367615" y="2511207"/>
            <a:ext cx="5785778" cy="956791"/>
          </a:xfrm>
          <a:prstGeom prst="roundRect">
            <a:avLst/>
          </a:prstGeom>
          <a:gradFill flip="none" rotWithShape="1">
            <a:gsLst>
              <a:gs pos="0">
                <a:schemeClr val="accent1">
                  <a:lumMod val="5000"/>
                  <a:lumOff val="95000"/>
                </a:schemeClr>
              </a:gs>
              <a:gs pos="50000">
                <a:schemeClr val="accent1">
                  <a:lumMod val="45000"/>
                  <a:lumOff val="55000"/>
                </a:schemeClr>
              </a:gs>
              <a:gs pos="69000">
                <a:schemeClr val="accent1">
                  <a:lumMod val="50000"/>
                  <a:lumOff val="50000"/>
                </a:schemeClr>
              </a:gs>
              <a:gs pos="100000">
                <a:srgbClr val="00CC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67FDA38A-F789-39EB-8CEF-18220330AF5C}"/>
              </a:ext>
            </a:extLst>
          </p:cNvPr>
          <p:cNvSpPr txBox="1"/>
          <p:nvPr/>
        </p:nvSpPr>
        <p:spPr>
          <a:xfrm>
            <a:off x="19506348" y="2679689"/>
            <a:ext cx="4449917" cy="646331"/>
          </a:xfrm>
          <a:prstGeom prst="rect">
            <a:avLst/>
          </a:prstGeom>
          <a:noFill/>
        </p:spPr>
        <p:txBody>
          <a:bodyPr wrap="square" lIns="91440" tIns="45720" rIns="91440" bIns="45720" rtlCol="0" anchor="t">
            <a:spAutoFit/>
          </a:bodyPr>
          <a:lstStyle/>
          <a:p>
            <a:pPr>
              <a:spcBef>
                <a:spcPts val="600"/>
              </a:spcBef>
              <a:spcAft>
                <a:spcPts val="600"/>
              </a:spcAft>
            </a:pPr>
            <a:r>
              <a:rPr lang="de-DE" sz="1200" dirty="0">
                <a:solidFill>
                  <a:srgbClr val="03586E"/>
                </a:solidFill>
                <a:latin typeface="Montserrat Medium"/>
              </a:rPr>
              <a:t>Dokumentation von </a:t>
            </a:r>
            <a:r>
              <a:rPr lang="de-DE" sz="1200" dirty="0" err="1">
                <a:solidFill>
                  <a:srgbClr val="03586E"/>
                </a:solidFill>
                <a:latin typeface="Montserrat Medium"/>
              </a:rPr>
              <a:t>To</a:t>
            </a:r>
            <a:r>
              <a:rPr lang="de-DE" sz="1200" dirty="0">
                <a:solidFill>
                  <a:srgbClr val="03586E"/>
                </a:solidFill>
                <a:latin typeface="Montserrat Medium"/>
              </a:rPr>
              <a:t> </a:t>
            </a:r>
            <a:r>
              <a:rPr lang="de-DE" sz="1200" dirty="0" err="1">
                <a:solidFill>
                  <a:srgbClr val="03586E"/>
                </a:solidFill>
                <a:latin typeface="Montserrat Medium"/>
              </a:rPr>
              <a:t>Do's</a:t>
            </a:r>
            <a:r>
              <a:rPr lang="de-DE" sz="1200" dirty="0">
                <a:solidFill>
                  <a:srgbClr val="03586E"/>
                </a:solidFill>
                <a:latin typeface="Montserrat Medium"/>
              </a:rPr>
              <a:t> aus dem Marktrundgang. Ad hoc werden Aufgaben erstellt, entweder über ein Foto oder eine kurze Notiz (auch per Voice-</a:t>
            </a:r>
            <a:r>
              <a:rPr lang="de-DE" sz="1200" dirty="0" err="1">
                <a:solidFill>
                  <a:srgbClr val="03586E"/>
                </a:solidFill>
                <a:latin typeface="Montserrat Medium"/>
              </a:rPr>
              <a:t>to</a:t>
            </a:r>
            <a:r>
              <a:rPr lang="de-DE" sz="1200" dirty="0">
                <a:solidFill>
                  <a:srgbClr val="03586E"/>
                </a:solidFill>
                <a:latin typeface="Montserrat Medium"/>
              </a:rPr>
              <a:t>-Note).  </a:t>
            </a:r>
            <a:endParaRPr lang="en-US" dirty="0">
              <a:solidFill>
                <a:srgbClr val="03586E"/>
              </a:solidFill>
            </a:endParaRPr>
          </a:p>
        </p:txBody>
      </p:sp>
      <p:sp>
        <p:nvSpPr>
          <p:cNvPr id="107" name="Rounded Rectangle 106">
            <a:extLst>
              <a:ext uri="{FF2B5EF4-FFF2-40B4-BE49-F238E27FC236}">
                <a16:creationId xmlns:a16="http://schemas.microsoft.com/office/drawing/2014/main" id="{89B0EA89-1510-B78D-1008-8804E95759E5}"/>
              </a:ext>
            </a:extLst>
          </p:cNvPr>
          <p:cNvSpPr/>
          <p:nvPr/>
        </p:nvSpPr>
        <p:spPr>
          <a:xfrm>
            <a:off x="21356833" y="3848517"/>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BB21E5D4-4084-EA6B-365B-05D28458C12B}"/>
              </a:ext>
            </a:extLst>
          </p:cNvPr>
          <p:cNvSpPr txBox="1"/>
          <p:nvPr/>
        </p:nvSpPr>
        <p:spPr>
          <a:xfrm>
            <a:off x="21476350" y="4096080"/>
            <a:ext cx="4125240" cy="461665"/>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Die Aufgaben können auf einem beliebigen Gerät abgearbeitet werden inkl. Foto oder Kommentar. </a:t>
            </a:r>
            <a:endParaRPr lang="en-US">
              <a:solidFill>
                <a:srgbClr val="03586E"/>
              </a:solidFill>
            </a:endParaRPr>
          </a:p>
        </p:txBody>
      </p:sp>
      <p:sp>
        <p:nvSpPr>
          <p:cNvPr id="109" name="Rounded Rectangle 108">
            <a:extLst>
              <a:ext uri="{FF2B5EF4-FFF2-40B4-BE49-F238E27FC236}">
                <a16:creationId xmlns:a16="http://schemas.microsoft.com/office/drawing/2014/main" id="{AECF7198-C118-EACE-B0A6-F8A5237F2519}"/>
              </a:ext>
            </a:extLst>
          </p:cNvPr>
          <p:cNvSpPr/>
          <p:nvPr/>
        </p:nvSpPr>
        <p:spPr>
          <a:xfrm>
            <a:off x="23121465" y="5185827"/>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TextBox 109">
            <a:extLst>
              <a:ext uri="{FF2B5EF4-FFF2-40B4-BE49-F238E27FC236}">
                <a16:creationId xmlns:a16="http://schemas.microsoft.com/office/drawing/2014/main" id="{44B8E969-933F-9B95-321F-5BBFFFB52315}"/>
              </a:ext>
            </a:extLst>
          </p:cNvPr>
          <p:cNvSpPr txBox="1"/>
          <p:nvPr/>
        </p:nvSpPr>
        <p:spPr>
          <a:xfrm>
            <a:off x="23240982" y="5433390"/>
            <a:ext cx="4125240" cy="461665"/>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Der Bearbeitungsstand kann von unterwegs oder zentralseitig eingesehen werden.</a:t>
            </a:r>
            <a:endParaRPr lang="en-US" dirty="0">
              <a:solidFill>
                <a:srgbClr val="03586E"/>
              </a:solidFill>
            </a:endParaRPr>
          </a:p>
        </p:txBody>
      </p:sp>
      <p:pic>
        <p:nvPicPr>
          <p:cNvPr id="111" name="Picture 110" descr="A person in an apron using a tablet&#10;&#10;Description automatically generated">
            <a:extLst>
              <a:ext uri="{FF2B5EF4-FFF2-40B4-BE49-F238E27FC236}">
                <a16:creationId xmlns:a16="http://schemas.microsoft.com/office/drawing/2014/main" id="{83E2639D-9B7B-384D-EFD9-86C91FCD0019}"/>
              </a:ext>
            </a:extLst>
          </p:cNvPr>
          <p:cNvPicPr>
            <a:picLocks noChangeAspect="1"/>
          </p:cNvPicPr>
          <p:nvPr/>
        </p:nvPicPr>
        <p:blipFill>
          <a:blip r:embed="rId4"/>
          <a:srcRect l="16761" r="28889" b="284"/>
          <a:stretch/>
        </p:blipFill>
        <p:spPr>
          <a:xfrm>
            <a:off x="12290051" y="0"/>
            <a:ext cx="5628854" cy="6858771"/>
          </a:xfrm>
          <a:prstGeom prst="rect">
            <a:avLst/>
          </a:prstGeom>
        </p:spPr>
      </p:pic>
      <p:pic>
        <p:nvPicPr>
          <p:cNvPr id="112" name="Graphic 111" descr="Checklist with solid fill">
            <a:extLst>
              <a:ext uri="{FF2B5EF4-FFF2-40B4-BE49-F238E27FC236}">
                <a16:creationId xmlns:a16="http://schemas.microsoft.com/office/drawing/2014/main" id="{7E8E0DC3-B065-5A4E-3306-E0A305AE6E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539440" y="2688694"/>
            <a:ext cx="616227" cy="602975"/>
          </a:xfrm>
          <a:prstGeom prst="rect">
            <a:avLst/>
          </a:prstGeom>
        </p:spPr>
      </p:pic>
      <p:pic>
        <p:nvPicPr>
          <p:cNvPr id="113" name="Graphic 112" descr="Camera with solid fill">
            <a:extLst>
              <a:ext uri="{FF2B5EF4-FFF2-40B4-BE49-F238E27FC236}">
                <a16:creationId xmlns:a16="http://schemas.microsoft.com/office/drawing/2014/main" id="{E2DCE7E3-7B4C-3060-50D6-C292F9D493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502154" y="4000660"/>
            <a:ext cx="636105" cy="649357"/>
          </a:xfrm>
          <a:prstGeom prst="rect">
            <a:avLst/>
          </a:prstGeom>
        </p:spPr>
      </p:pic>
      <p:pic>
        <p:nvPicPr>
          <p:cNvPr id="114" name="Graphic 113" descr="Monitor with solid fill">
            <a:extLst>
              <a:ext uri="{FF2B5EF4-FFF2-40B4-BE49-F238E27FC236}">
                <a16:creationId xmlns:a16="http://schemas.microsoft.com/office/drawing/2014/main" id="{C3B52CEB-C924-F81C-4434-6094E4787A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293289" y="5378886"/>
            <a:ext cx="609601" cy="596349"/>
          </a:xfrm>
          <a:prstGeom prst="rect">
            <a:avLst/>
          </a:prstGeom>
        </p:spPr>
      </p:pic>
      <p:sp>
        <p:nvSpPr>
          <p:cNvPr id="115" name="Textfeld 17">
            <a:extLst>
              <a:ext uri="{FF2B5EF4-FFF2-40B4-BE49-F238E27FC236}">
                <a16:creationId xmlns:a16="http://schemas.microsoft.com/office/drawing/2014/main" id="{32EC3178-400C-9EA7-061B-C6016EF179F8}"/>
              </a:ext>
            </a:extLst>
          </p:cNvPr>
          <p:cNvSpPr txBox="1"/>
          <p:nvPr/>
        </p:nvSpPr>
        <p:spPr>
          <a:xfrm>
            <a:off x="18512936" y="2125862"/>
            <a:ext cx="5778194" cy="276999"/>
          </a:xfrm>
          <a:prstGeom prst="rect">
            <a:avLst/>
          </a:prstGeom>
          <a:noFill/>
        </p:spPr>
        <p:txBody>
          <a:bodyPr wrap="square">
            <a:spAutoFit/>
          </a:bodyPr>
          <a:lstStyle/>
          <a:p>
            <a:pPr>
              <a:spcAft>
                <a:spcPts val="600"/>
              </a:spcAft>
            </a:pPr>
            <a:r>
              <a:rPr lang="de-DE" sz="1200" dirty="0">
                <a:solidFill>
                  <a:srgbClr val="03586E"/>
                </a:solidFill>
                <a:latin typeface="Montserrat Medium"/>
                <a:sym typeface="Arial"/>
              </a:rPr>
              <a:t>Vereinfachte Dokumentation &amp; zielgerichtete Aufgabenverteilung </a:t>
            </a:r>
            <a:endParaRPr lang="de-DE" sz="1200" dirty="0"/>
          </a:p>
        </p:txBody>
      </p:sp>
    </p:spTree>
    <p:extLst>
      <p:ext uri="{BB962C8B-B14F-4D97-AF65-F5344CB8AC3E}">
        <p14:creationId xmlns:p14="http://schemas.microsoft.com/office/powerpoint/2010/main" val="7984567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dirty="0" smtClean="0">
                <a:solidFill>
                  <a:srgbClr val="E27702"/>
                </a:solidFill>
              </a:rPr>
              <a:t>7</a:t>
            </a:fld>
            <a:endParaRPr lang="de-DE" b="1" dirty="0">
              <a:solidFill>
                <a:srgbClr val="E27702"/>
              </a:solidFill>
            </a:endParaRPr>
          </a:p>
        </p:txBody>
      </p:sp>
      <p:sp>
        <p:nvSpPr>
          <p:cNvPr id="5" name="TextBox 4">
            <a:extLst>
              <a:ext uri="{FF2B5EF4-FFF2-40B4-BE49-F238E27FC236}">
                <a16:creationId xmlns:a16="http://schemas.microsoft.com/office/drawing/2014/main" id="{BC9D38BE-E380-A50F-1563-F40C5F03323D}"/>
              </a:ext>
            </a:extLst>
          </p:cNvPr>
          <p:cNvSpPr txBox="1"/>
          <p:nvPr/>
        </p:nvSpPr>
        <p:spPr>
          <a:xfrm>
            <a:off x="6347213" y="494754"/>
            <a:ext cx="5487617" cy="661720"/>
          </a:xfrm>
          <a:prstGeom prst="rect">
            <a:avLst/>
          </a:prstGeom>
          <a:noFill/>
        </p:spPr>
        <p:txBody>
          <a:bodyPr wrap="square" lIns="91440" tIns="45720" rIns="91440" bIns="45720" rtlCol="0" anchor="ctr">
            <a:spAutoFit/>
          </a:bodyPr>
          <a:lstStyle/>
          <a:p>
            <a:pPr>
              <a:spcAft>
                <a:spcPts val="600"/>
              </a:spcAft>
            </a:pPr>
            <a:r>
              <a:rPr lang="de-DE" sz="2000" b="1" dirty="0">
                <a:solidFill>
                  <a:srgbClr val="03586E"/>
                </a:solidFill>
                <a:latin typeface="Montserrat Medium"/>
                <a:cs typeface="Futura"/>
                <a:sym typeface="Arial"/>
              </a:rPr>
              <a:t>Steigerung der Personaleffizienz </a:t>
            </a:r>
          </a:p>
          <a:p>
            <a:pPr>
              <a:spcAft>
                <a:spcPts val="600"/>
              </a:spcAft>
            </a:pPr>
            <a:r>
              <a:rPr lang="de-DE" sz="1200" dirty="0">
                <a:solidFill>
                  <a:srgbClr val="03586E"/>
                </a:solidFill>
                <a:latin typeface="Montserrat Medium"/>
                <a:ea typeface="Roboto"/>
                <a:cs typeface="Futura"/>
              </a:rPr>
              <a:t>Optimierung des Qualitätsmanagements</a:t>
            </a:r>
          </a:p>
        </p:txBody>
      </p:sp>
      <p:sp>
        <p:nvSpPr>
          <p:cNvPr id="6" name="TextBox 5">
            <a:extLst>
              <a:ext uri="{FF2B5EF4-FFF2-40B4-BE49-F238E27FC236}">
                <a16:creationId xmlns:a16="http://schemas.microsoft.com/office/drawing/2014/main" id="{12E9ECB2-0A27-C329-DB87-708788858551}"/>
              </a:ext>
            </a:extLst>
          </p:cNvPr>
          <p:cNvSpPr txBox="1"/>
          <p:nvPr/>
        </p:nvSpPr>
        <p:spPr>
          <a:xfrm>
            <a:off x="6208644" y="1820291"/>
            <a:ext cx="5217798" cy="307777"/>
          </a:xfrm>
          <a:prstGeom prst="rect">
            <a:avLst/>
          </a:prstGeom>
          <a:noFill/>
        </p:spPr>
        <p:txBody>
          <a:bodyPr wrap="square" lIns="91440" tIns="45720" rIns="91440" bIns="45720" rtlCol="0" anchor="t">
            <a:spAutoFit/>
          </a:bodyPr>
          <a:lstStyle/>
          <a:p>
            <a:r>
              <a:rPr lang="de-DE" sz="1400" b="1" dirty="0">
                <a:solidFill>
                  <a:srgbClr val="03586E"/>
                </a:solidFill>
                <a:latin typeface="Montserrat ExtraBold"/>
                <a:cs typeface="FUTURA MEDIUM"/>
              </a:rPr>
              <a:t>Digitaler Collegeblock mit Verbindlichkeit</a:t>
            </a:r>
            <a:endParaRPr lang="en-US" dirty="0"/>
          </a:p>
        </p:txBody>
      </p:sp>
      <p:sp>
        <p:nvSpPr>
          <p:cNvPr id="26" name="Rounded Rectangle 25">
            <a:extLst>
              <a:ext uri="{FF2B5EF4-FFF2-40B4-BE49-F238E27FC236}">
                <a16:creationId xmlns:a16="http://schemas.microsoft.com/office/drawing/2014/main" id="{960CF482-6C72-FBA8-A663-CC9F8D3A0B08}"/>
              </a:ext>
            </a:extLst>
          </p:cNvPr>
          <p:cNvSpPr/>
          <p:nvPr/>
        </p:nvSpPr>
        <p:spPr>
          <a:xfrm>
            <a:off x="7063323" y="2511207"/>
            <a:ext cx="5785778" cy="956791"/>
          </a:xfrm>
          <a:prstGeom prst="roundRect">
            <a:avLst/>
          </a:prstGeom>
          <a:gradFill flip="none" rotWithShape="1">
            <a:gsLst>
              <a:gs pos="0">
                <a:schemeClr val="accent1">
                  <a:lumMod val="5000"/>
                  <a:lumOff val="95000"/>
                </a:schemeClr>
              </a:gs>
              <a:gs pos="50000">
                <a:schemeClr val="accent1">
                  <a:lumMod val="45000"/>
                  <a:lumOff val="55000"/>
                </a:schemeClr>
              </a:gs>
              <a:gs pos="69000">
                <a:schemeClr val="accent1">
                  <a:lumMod val="50000"/>
                  <a:lumOff val="50000"/>
                </a:schemeClr>
              </a:gs>
              <a:gs pos="100000">
                <a:srgbClr val="00CC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894C02-0552-B10D-890C-6FFA58BB332C}"/>
              </a:ext>
            </a:extLst>
          </p:cNvPr>
          <p:cNvSpPr txBox="1"/>
          <p:nvPr/>
        </p:nvSpPr>
        <p:spPr>
          <a:xfrm>
            <a:off x="7202056" y="2679689"/>
            <a:ext cx="4449917" cy="646331"/>
          </a:xfrm>
          <a:prstGeom prst="rect">
            <a:avLst/>
          </a:prstGeom>
          <a:noFill/>
        </p:spPr>
        <p:txBody>
          <a:bodyPr wrap="square" lIns="91440" tIns="45720" rIns="91440" bIns="45720" rtlCol="0" anchor="t">
            <a:spAutoFit/>
          </a:bodyPr>
          <a:lstStyle/>
          <a:p>
            <a:pPr>
              <a:spcBef>
                <a:spcPts val="600"/>
              </a:spcBef>
              <a:spcAft>
                <a:spcPts val="600"/>
              </a:spcAft>
            </a:pPr>
            <a:r>
              <a:rPr lang="de-DE" sz="1200" dirty="0">
                <a:solidFill>
                  <a:srgbClr val="03586E"/>
                </a:solidFill>
                <a:latin typeface="Montserrat Medium"/>
              </a:rPr>
              <a:t>Dokumentation von </a:t>
            </a:r>
            <a:r>
              <a:rPr lang="de-DE" sz="1200" dirty="0" err="1">
                <a:solidFill>
                  <a:srgbClr val="03586E"/>
                </a:solidFill>
                <a:latin typeface="Montserrat Medium"/>
              </a:rPr>
              <a:t>To</a:t>
            </a:r>
            <a:r>
              <a:rPr lang="de-DE" sz="1200" dirty="0">
                <a:solidFill>
                  <a:srgbClr val="03586E"/>
                </a:solidFill>
                <a:latin typeface="Montserrat Medium"/>
              </a:rPr>
              <a:t> </a:t>
            </a:r>
            <a:r>
              <a:rPr lang="de-DE" sz="1200" dirty="0" err="1">
                <a:solidFill>
                  <a:srgbClr val="03586E"/>
                </a:solidFill>
                <a:latin typeface="Montserrat Medium"/>
              </a:rPr>
              <a:t>Do's</a:t>
            </a:r>
            <a:r>
              <a:rPr lang="de-DE" sz="1200" dirty="0">
                <a:solidFill>
                  <a:srgbClr val="03586E"/>
                </a:solidFill>
                <a:latin typeface="Montserrat Medium"/>
              </a:rPr>
              <a:t> aus dem Marktrundgang. Ad hoc werden Aufgaben erstellt, entweder über ein Foto oder eine kurze Notiz (auch per Voice-</a:t>
            </a:r>
            <a:r>
              <a:rPr lang="de-DE" sz="1200" dirty="0" err="1">
                <a:solidFill>
                  <a:srgbClr val="03586E"/>
                </a:solidFill>
                <a:latin typeface="Montserrat Medium"/>
              </a:rPr>
              <a:t>to</a:t>
            </a:r>
            <a:r>
              <a:rPr lang="de-DE" sz="1200" dirty="0">
                <a:solidFill>
                  <a:srgbClr val="03586E"/>
                </a:solidFill>
                <a:latin typeface="Montserrat Medium"/>
              </a:rPr>
              <a:t>-Note).  </a:t>
            </a:r>
            <a:endParaRPr lang="en-US" dirty="0">
              <a:solidFill>
                <a:srgbClr val="03586E"/>
              </a:solidFill>
            </a:endParaRPr>
          </a:p>
        </p:txBody>
      </p:sp>
      <p:sp>
        <p:nvSpPr>
          <p:cNvPr id="27" name="Rounded Rectangle 26">
            <a:extLst>
              <a:ext uri="{FF2B5EF4-FFF2-40B4-BE49-F238E27FC236}">
                <a16:creationId xmlns:a16="http://schemas.microsoft.com/office/drawing/2014/main" id="{1F3A709C-1FD9-FE61-05B1-5300B988C0C2}"/>
              </a:ext>
            </a:extLst>
          </p:cNvPr>
          <p:cNvSpPr/>
          <p:nvPr/>
        </p:nvSpPr>
        <p:spPr>
          <a:xfrm>
            <a:off x="7063323" y="3848517"/>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4B2F244-6FF0-22C9-7133-ABF54D348CD1}"/>
              </a:ext>
            </a:extLst>
          </p:cNvPr>
          <p:cNvSpPr txBox="1"/>
          <p:nvPr/>
        </p:nvSpPr>
        <p:spPr>
          <a:xfrm>
            <a:off x="7182840" y="4096080"/>
            <a:ext cx="4125240" cy="461665"/>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Die Aufgaben können auf einem beliebigen Gerät abgearbeitet werden inkl. Foto oder Kommentar. </a:t>
            </a:r>
            <a:endParaRPr lang="en-US">
              <a:solidFill>
                <a:srgbClr val="03586E"/>
              </a:solidFill>
            </a:endParaRPr>
          </a:p>
        </p:txBody>
      </p:sp>
      <p:sp>
        <p:nvSpPr>
          <p:cNvPr id="28" name="Rounded Rectangle 27">
            <a:extLst>
              <a:ext uri="{FF2B5EF4-FFF2-40B4-BE49-F238E27FC236}">
                <a16:creationId xmlns:a16="http://schemas.microsoft.com/office/drawing/2014/main" id="{FD346DF3-B965-D137-C808-9A6E5FB26D62}"/>
              </a:ext>
            </a:extLst>
          </p:cNvPr>
          <p:cNvSpPr/>
          <p:nvPr/>
        </p:nvSpPr>
        <p:spPr>
          <a:xfrm>
            <a:off x="7063323" y="5185827"/>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F68183-455D-3519-57E4-5033D5413C0E}"/>
              </a:ext>
            </a:extLst>
          </p:cNvPr>
          <p:cNvSpPr txBox="1"/>
          <p:nvPr/>
        </p:nvSpPr>
        <p:spPr>
          <a:xfrm>
            <a:off x="7182840" y="5433390"/>
            <a:ext cx="4125240" cy="461665"/>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Der Bearbeitungsstand kann von unterwegs oder zentralseitig eingesehen werden.</a:t>
            </a:r>
            <a:endParaRPr lang="en-US">
              <a:solidFill>
                <a:srgbClr val="03586E"/>
              </a:solidFill>
            </a:endParaRPr>
          </a:p>
        </p:txBody>
      </p:sp>
      <p:cxnSp>
        <p:nvCxnSpPr>
          <p:cNvPr id="34" name="Straight Connector 33">
            <a:extLst>
              <a:ext uri="{FF2B5EF4-FFF2-40B4-BE49-F238E27FC236}">
                <a16:creationId xmlns:a16="http://schemas.microsoft.com/office/drawing/2014/main" id="{748AAC9C-87B9-AC03-0600-AB9727E43B0C}"/>
              </a:ext>
            </a:extLst>
          </p:cNvPr>
          <p:cNvCxnSpPr/>
          <p:nvPr/>
        </p:nvCxnSpPr>
        <p:spPr>
          <a:xfrm>
            <a:off x="6212706" y="452858"/>
            <a:ext cx="0" cy="768096"/>
          </a:xfrm>
          <a:prstGeom prst="line">
            <a:avLst/>
          </a:prstGeom>
          <a:ln w="76200" cap="rnd"/>
        </p:spPr>
        <p:style>
          <a:lnRef idx="1">
            <a:schemeClr val="accent1"/>
          </a:lnRef>
          <a:fillRef idx="0">
            <a:schemeClr val="accent1"/>
          </a:fillRef>
          <a:effectRef idx="0">
            <a:schemeClr val="accent1"/>
          </a:effectRef>
          <a:fontRef idx="minor">
            <a:schemeClr val="tx1"/>
          </a:fontRef>
        </p:style>
      </p:cxnSp>
      <p:pic>
        <p:nvPicPr>
          <p:cNvPr id="40" name="Picture 39" descr="A person in an apron using a tablet&#10;&#10;Description automatically generated">
            <a:extLst>
              <a:ext uri="{FF2B5EF4-FFF2-40B4-BE49-F238E27FC236}">
                <a16:creationId xmlns:a16="http://schemas.microsoft.com/office/drawing/2014/main" id="{C63083D6-B206-1A82-ADE2-C490AF71AEE5}"/>
              </a:ext>
            </a:extLst>
          </p:cNvPr>
          <p:cNvPicPr>
            <a:picLocks noChangeAspect="1"/>
          </p:cNvPicPr>
          <p:nvPr/>
        </p:nvPicPr>
        <p:blipFill>
          <a:blip r:embed="rId2"/>
          <a:srcRect l="16761" r="28889" b="284"/>
          <a:stretch/>
        </p:blipFill>
        <p:spPr>
          <a:xfrm>
            <a:off x="-14241" y="0"/>
            <a:ext cx="5628854" cy="6858771"/>
          </a:xfrm>
          <a:prstGeom prst="rect">
            <a:avLst/>
          </a:prstGeom>
        </p:spPr>
      </p:pic>
      <p:pic>
        <p:nvPicPr>
          <p:cNvPr id="42" name="Graphic 41" descr="Checklist with solid fill">
            <a:extLst>
              <a:ext uri="{FF2B5EF4-FFF2-40B4-BE49-F238E27FC236}">
                <a16:creationId xmlns:a16="http://schemas.microsoft.com/office/drawing/2014/main" id="{70D05800-E4D4-1314-B3DB-BC13563A6A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5148" y="2688694"/>
            <a:ext cx="616227" cy="602975"/>
          </a:xfrm>
          <a:prstGeom prst="rect">
            <a:avLst/>
          </a:prstGeom>
        </p:spPr>
      </p:pic>
      <p:pic>
        <p:nvPicPr>
          <p:cNvPr id="43" name="Graphic 42" descr="Camera with solid fill">
            <a:extLst>
              <a:ext uri="{FF2B5EF4-FFF2-40B4-BE49-F238E27FC236}">
                <a16:creationId xmlns:a16="http://schemas.microsoft.com/office/drawing/2014/main" id="{FF866730-4708-CC5E-1105-74226D4CF8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8644" y="4000660"/>
            <a:ext cx="636105" cy="649357"/>
          </a:xfrm>
          <a:prstGeom prst="rect">
            <a:avLst/>
          </a:prstGeom>
        </p:spPr>
      </p:pic>
      <p:pic>
        <p:nvPicPr>
          <p:cNvPr id="45" name="Graphic 44" descr="Monitor with solid fill">
            <a:extLst>
              <a:ext uri="{FF2B5EF4-FFF2-40B4-BE49-F238E27FC236}">
                <a16:creationId xmlns:a16="http://schemas.microsoft.com/office/drawing/2014/main" id="{2B10CA59-0CB2-0ADF-A249-55BBF5FD22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5147" y="5378886"/>
            <a:ext cx="609601" cy="596349"/>
          </a:xfrm>
          <a:prstGeom prst="rect">
            <a:avLst/>
          </a:prstGeom>
        </p:spPr>
      </p:pic>
      <p:sp>
        <p:nvSpPr>
          <p:cNvPr id="18" name="Textfeld 17">
            <a:extLst>
              <a:ext uri="{FF2B5EF4-FFF2-40B4-BE49-F238E27FC236}">
                <a16:creationId xmlns:a16="http://schemas.microsoft.com/office/drawing/2014/main" id="{FD738AF9-A797-7D9D-3A39-1170B3F2646E}"/>
              </a:ext>
            </a:extLst>
          </p:cNvPr>
          <p:cNvSpPr txBox="1"/>
          <p:nvPr/>
        </p:nvSpPr>
        <p:spPr>
          <a:xfrm>
            <a:off x="6208644" y="2125862"/>
            <a:ext cx="5778194" cy="276999"/>
          </a:xfrm>
          <a:prstGeom prst="rect">
            <a:avLst/>
          </a:prstGeom>
          <a:noFill/>
        </p:spPr>
        <p:txBody>
          <a:bodyPr wrap="square">
            <a:spAutoFit/>
          </a:bodyPr>
          <a:lstStyle/>
          <a:p>
            <a:pPr>
              <a:spcAft>
                <a:spcPts val="600"/>
              </a:spcAft>
            </a:pPr>
            <a:r>
              <a:rPr lang="de-DE" sz="1200" dirty="0">
                <a:solidFill>
                  <a:srgbClr val="03586E"/>
                </a:solidFill>
                <a:latin typeface="Montserrat Medium"/>
                <a:sym typeface="Arial"/>
              </a:rPr>
              <a:t>Vereinfachte Dokumentation &amp; zielgerichtete Aufgabenverteilung </a:t>
            </a:r>
            <a:endParaRPr lang="de-DE" sz="1200" dirty="0"/>
          </a:p>
        </p:txBody>
      </p:sp>
      <p:grpSp>
        <p:nvGrpSpPr>
          <p:cNvPr id="12" name="Gruppieren 52">
            <a:extLst>
              <a:ext uri="{FF2B5EF4-FFF2-40B4-BE49-F238E27FC236}">
                <a16:creationId xmlns:a16="http://schemas.microsoft.com/office/drawing/2014/main" id="{A8CB1494-96E0-F030-1BC8-20340140A479}"/>
              </a:ext>
            </a:extLst>
          </p:cNvPr>
          <p:cNvGrpSpPr/>
          <p:nvPr/>
        </p:nvGrpSpPr>
        <p:grpSpPr>
          <a:xfrm>
            <a:off x="-11889390" y="1614920"/>
            <a:ext cx="4471482" cy="4386746"/>
            <a:chOff x="498892" y="1700588"/>
            <a:chExt cx="4471482" cy="4386746"/>
          </a:xfrm>
        </p:grpSpPr>
        <p:grpSp>
          <p:nvGrpSpPr>
            <p:cNvPr id="14" name="Gruppieren 53">
              <a:extLst>
                <a:ext uri="{FF2B5EF4-FFF2-40B4-BE49-F238E27FC236}">
                  <a16:creationId xmlns:a16="http://schemas.microsoft.com/office/drawing/2014/main" id="{0DF0605B-9041-70CA-489C-41210CD25E46}"/>
                </a:ext>
              </a:extLst>
            </p:cNvPr>
            <p:cNvGrpSpPr/>
            <p:nvPr/>
          </p:nvGrpSpPr>
          <p:grpSpPr>
            <a:xfrm>
              <a:off x="498892" y="1700588"/>
              <a:ext cx="4425067" cy="4386746"/>
              <a:chOff x="334801" y="1526715"/>
              <a:chExt cx="4425067" cy="4386746"/>
            </a:xfrm>
          </p:grpSpPr>
          <p:grpSp>
            <p:nvGrpSpPr>
              <p:cNvPr id="39" name="Gruppieren 55">
                <a:extLst>
                  <a:ext uri="{FF2B5EF4-FFF2-40B4-BE49-F238E27FC236}">
                    <a16:creationId xmlns:a16="http://schemas.microsoft.com/office/drawing/2014/main" id="{2E4D053F-7418-1BA2-8E44-E3E7E73CA357}"/>
                  </a:ext>
                </a:extLst>
              </p:cNvPr>
              <p:cNvGrpSpPr/>
              <p:nvPr/>
            </p:nvGrpSpPr>
            <p:grpSpPr>
              <a:xfrm>
                <a:off x="334801" y="1526715"/>
                <a:ext cx="4425067" cy="4386746"/>
                <a:chOff x="876000" y="1505483"/>
                <a:chExt cx="3847018" cy="3847034"/>
              </a:xfrm>
            </p:grpSpPr>
            <p:sp>
              <p:nvSpPr>
                <p:cNvPr id="66" name="Freeform 5">
                  <a:extLst>
                    <a:ext uri="{FF2B5EF4-FFF2-40B4-BE49-F238E27FC236}">
                      <a16:creationId xmlns:a16="http://schemas.microsoft.com/office/drawing/2014/main" id="{2E2DDFD7-C4F6-0456-B964-A0D6417F6A94}"/>
                    </a:ext>
                  </a:extLst>
                </p:cNvPr>
                <p:cNvSpPr>
                  <a:spLocks/>
                </p:cNvSpPr>
                <p:nvPr/>
              </p:nvSpPr>
              <p:spPr bwMode="auto">
                <a:xfrm>
                  <a:off x="987989" y="1505483"/>
                  <a:ext cx="2023191" cy="1598624"/>
                </a:xfrm>
                <a:custGeom>
                  <a:avLst/>
                  <a:gdLst>
                    <a:gd name="T0" fmla="*/ 285 w 559"/>
                    <a:gd name="T1" fmla="*/ 442 h 442"/>
                    <a:gd name="T2" fmla="*/ 210 w 559"/>
                    <a:gd name="T3" fmla="*/ 415 h 442"/>
                    <a:gd name="T4" fmla="*/ 145 w 559"/>
                    <a:gd name="T5" fmla="*/ 335 h 442"/>
                    <a:gd name="T6" fmla="*/ 79 w 559"/>
                    <a:gd name="T7" fmla="*/ 379 h 442"/>
                    <a:gd name="T8" fmla="*/ 3 w 559"/>
                    <a:gd name="T9" fmla="*/ 355 h 442"/>
                    <a:gd name="T10" fmla="*/ 0 w 559"/>
                    <a:gd name="T11" fmla="*/ 350 h 442"/>
                    <a:gd name="T12" fmla="*/ 492 w 559"/>
                    <a:gd name="T13" fmla="*/ 0 h 442"/>
                    <a:gd name="T14" fmla="*/ 495 w 559"/>
                    <a:gd name="T15" fmla="*/ 1 h 442"/>
                    <a:gd name="T16" fmla="*/ 496 w 559"/>
                    <a:gd name="T17" fmla="*/ 90 h 442"/>
                    <a:gd name="T18" fmla="*/ 500 w 559"/>
                    <a:gd name="T19" fmla="*/ 94 h 442"/>
                    <a:gd name="T20" fmla="*/ 500 w 559"/>
                    <a:gd name="T21" fmla="*/ 213 h 442"/>
                    <a:gd name="T22" fmla="*/ 496 w 559"/>
                    <a:gd name="T23" fmla="*/ 217 h 442"/>
                    <a:gd name="T24" fmla="*/ 492 w 559"/>
                    <a:gd name="T25" fmla="*/ 302 h 442"/>
                    <a:gd name="T26" fmla="*/ 489 w 559"/>
                    <a:gd name="T27" fmla="*/ 302 h 442"/>
                    <a:gd name="T28" fmla="*/ 481 w 559"/>
                    <a:gd name="T29" fmla="*/ 303 h 442"/>
                    <a:gd name="T30" fmla="*/ 477 w 559"/>
                    <a:gd name="T31" fmla="*/ 303 h 442"/>
                    <a:gd name="T32" fmla="*/ 468 w 559"/>
                    <a:gd name="T33" fmla="*/ 304 h 442"/>
                    <a:gd name="T34" fmla="*/ 461 w 559"/>
                    <a:gd name="T35" fmla="*/ 305 h 442"/>
                    <a:gd name="T36" fmla="*/ 455 w 559"/>
                    <a:gd name="T37" fmla="*/ 306 h 442"/>
                    <a:gd name="T38" fmla="*/ 446 w 559"/>
                    <a:gd name="T39" fmla="*/ 308 h 442"/>
                    <a:gd name="T40" fmla="*/ 442 w 559"/>
                    <a:gd name="T41" fmla="*/ 309 h 442"/>
                    <a:gd name="T42" fmla="*/ 434 w 559"/>
                    <a:gd name="T43" fmla="*/ 312 h 442"/>
                    <a:gd name="T44" fmla="*/ 425 w 559"/>
                    <a:gd name="T45" fmla="*/ 315 h 442"/>
                    <a:gd name="T46" fmla="*/ 417 w 559"/>
                    <a:gd name="T47" fmla="*/ 318 h 442"/>
                    <a:gd name="T48" fmla="*/ 409 w 559"/>
                    <a:gd name="T49" fmla="*/ 321 h 442"/>
                    <a:gd name="T50" fmla="*/ 401 w 559"/>
                    <a:gd name="T51" fmla="*/ 325 h 442"/>
                    <a:gd name="T52" fmla="*/ 393 w 559"/>
                    <a:gd name="T53" fmla="*/ 328 h 442"/>
                    <a:gd name="T54" fmla="*/ 385 w 559"/>
                    <a:gd name="T55" fmla="*/ 333 h 442"/>
                    <a:gd name="T56" fmla="*/ 378 w 559"/>
                    <a:gd name="T57" fmla="*/ 337 h 442"/>
                    <a:gd name="T58" fmla="*/ 371 w 559"/>
                    <a:gd name="T59" fmla="*/ 342 h 442"/>
                    <a:gd name="T60" fmla="*/ 364 w 559"/>
                    <a:gd name="T61" fmla="*/ 347 h 442"/>
                    <a:gd name="T62" fmla="*/ 357 w 559"/>
                    <a:gd name="T63" fmla="*/ 352 h 442"/>
                    <a:gd name="T64" fmla="*/ 350 w 559"/>
                    <a:gd name="T65" fmla="*/ 358 h 442"/>
                    <a:gd name="T66" fmla="*/ 344 w 559"/>
                    <a:gd name="T67" fmla="*/ 363 h 442"/>
                    <a:gd name="T68" fmla="*/ 338 w 559"/>
                    <a:gd name="T69" fmla="*/ 369 h 442"/>
                    <a:gd name="T70" fmla="*/ 289 w 559"/>
                    <a:gd name="T71" fmla="*/ 4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9" h="442">
                      <a:moveTo>
                        <a:pt x="286" y="442"/>
                      </a:moveTo>
                      <a:cubicBezTo>
                        <a:pt x="285" y="442"/>
                        <a:pt x="285" y="442"/>
                        <a:pt x="285" y="442"/>
                      </a:cubicBezTo>
                      <a:cubicBezTo>
                        <a:pt x="213" y="420"/>
                        <a:pt x="213" y="420"/>
                        <a:pt x="213" y="420"/>
                      </a:cubicBezTo>
                      <a:cubicBezTo>
                        <a:pt x="211" y="419"/>
                        <a:pt x="210" y="417"/>
                        <a:pt x="210" y="415"/>
                      </a:cubicBezTo>
                      <a:cubicBezTo>
                        <a:pt x="211" y="411"/>
                        <a:pt x="212" y="406"/>
                        <a:pt x="212" y="402"/>
                      </a:cubicBezTo>
                      <a:cubicBezTo>
                        <a:pt x="212" y="365"/>
                        <a:pt x="182" y="335"/>
                        <a:pt x="145" y="335"/>
                      </a:cubicBezTo>
                      <a:cubicBezTo>
                        <a:pt x="118" y="335"/>
                        <a:pt x="93" y="351"/>
                        <a:pt x="83" y="376"/>
                      </a:cubicBezTo>
                      <a:cubicBezTo>
                        <a:pt x="82" y="378"/>
                        <a:pt x="81" y="379"/>
                        <a:pt x="79" y="379"/>
                      </a:cubicBezTo>
                      <a:cubicBezTo>
                        <a:pt x="79" y="379"/>
                        <a:pt x="78" y="379"/>
                        <a:pt x="78" y="378"/>
                      </a:cubicBezTo>
                      <a:cubicBezTo>
                        <a:pt x="3" y="355"/>
                        <a:pt x="3" y="355"/>
                        <a:pt x="3" y="355"/>
                      </a:cubicBezTo>
                      <a:cubicBezTo>
                        <a:pt x="2" y="355"/>
                        <a:pt x="1" y="354"/>
                        <a:pt x="0" y="353"/>
                      </a:cubicBezTo>
                      <a:cubicBezTo>
                        <a:pt x="0" y="352"/>
                        <a:pt x="0" y="351"/>
                        <a:pt x="0" y="350"/>
                      </a:cubicBezTo>
                      <a:cubicBezTo>
                        <a:pt x="37" y="249"/>
                        <a:pt x="103" y="162"/>
                        <a:pt x="191" y="99"/>
                      </a:cubicBezTo>
                      <a:cubicBezTo>
                        <a:pt x="280" y="36"/>
                        <a:pt x="384" y="2"/>
                        <a:pt x="492" y="0"/>
                      </a:cubicBezTo>
                      <a:cubicBezTo>
                        <a:pt x="492" y="0"/>
                        <a:pt x="492" y="0"/>
                        <a:pt x="492" y="0"/>
                      </a:cubicBezTo>
                      <a:cubicBezTo>
                        <a:pt x="493" y="0"/>
                        <a:pt x="494" y="0"/>
                        <a:pt x="495" y="1"/>
                      </a:cubicBezTo>
                      <a:cubicBezTo>
                        <a:pt x="495" y="2"/>
                        <a:pt x="496" y="3"/>
                        <a:pt x="496" y="4"/>
                      </a:cubicBezTo>
                      <a:cubicBezTo>
                        <a:pt x="496" y="90"/>
                        <a:pt x="496" y="90"/>
                        <a:pt x="496" y="90"/>
                      </a:cubicBezTo>
                      <a:cubicBezTo>
                        <a:pt x="496" y="93"/>
                        <a:pt x="498" y="94"/>
                        <a:pt x="500" y="94"/>
                      </a:cubicBezTo>
                      <a:cubicBezTo>
                        <a:pt x="500" y="94"/>
                        <a:pt x="500" y="94"/>
                        <a:pt x="500" y="94"/>
                      </a:cubicBezTo>
                      <a:cubicBezTo>
                        <a:pt x="533" y="95"/>
                        <a:pt x="559" y="121"/>
                        <a:pt x="559" y="154"/>
                      </a:cubicBezTo>
                      <a:cubicBezTo>
                        <a:pt x="559" y="186"/>
                        <a:pt x="533" y="213"/>
                        <a:pt x="500" y="213"/>
                      </a:cubicBezTo>
                      <a:cubicBezTo>
                        <a:pt x="500" y="213"/>
                        <a:pt x="500" y="213"/>
                        <a:pt x="500" y="213"/>
                      </a:cubicBezTo>
                      <a:cubicBezTo>
                        <a:pt x="498" y="213"/>
                        <a:pt x="496" y="214"/>
                        <a:pt x="496" y="217"/>
                      </a:cubicBezTo>
                      <a:cubicBezTo>
                        <a:pt x="496" y="298"/>
                        <a:pt x="496" y="298"/>
                        <a:pt x="496" y="298"/>
                      </a:cubicBezTo>
                      <a:cubicBezTo>
                        <a:pt x="496" y="300"/>
                        <a:pt x="494" y="302"/>
                        <a:pt x="492" y="302"/>
                      </a:cubicBezTo>
                      <a:cubicBezTo>
                        <a:pt x="491" y="302"/>
                        <a:pt x="491" y="302"/>
                        <a:pt x="491" y="302"/>
                      </a:cubicBezTo>
                      <a:cubicBezTo>
                        <a:pt x="490" y="302"/>
                        <a:pt x="489" y="302"/>
                        <a:pt x="489" y="302"/>
                      </a:cubicBezTo>
                      <a:cubicBezTo>
                        <a:pt x="487" y="302"/>
                        <a:pt x="487" y="302"/>
                        <a:pt x="487" y="302"/>
                      </a:cubicBezTo>
                      <a:cubicBezTo>
                        <a:pt x="485" y="303"/>
                        <a:pt x="483" y="303"/>
                        <a:pt x="481" y="303"/>
                      </a:cubicBezTo>
                      <a:cubicBezTo>
                        <a:pt x="481" y="303"/>
                        <a:pt x="480" y="303"/>
                        <a:pt x="479" y="303"/>
                      </a:cubicBezTo>
                      <a:cubicBezTo>
                        <a:pt x="477" y="303"/>
                        <a:pt x="477" y="303"/>
                        <a:pt x="477" y="303"/>
                      </a:cubicBezTo>
                      <a:cubicBezTo>
                        <a:pt x="476" y="303"/>
                        <a:pt x="474" y="303"/>
                        <a:pt x="472" y="304"/>
                      </a:cubicBezTo>
                      <a:cubicBezTo>
                        <a:pt x="472" y="304"/>
                        <a:pt x="468" y="304"/>
                        <a:pt x="468" y="304"/>
                      </a:cubicBezTo>
                      <a:cubicBezTo>
                        <a:pt x="466" y="305"/>
                        <a:pt x="465" y="305"/>
                        <a:pt x="464" y="305"/>
                      </a:cubicBezTo>
                      <a:cubicBezTo>
                        <a:pt x="463" y="305"/>
                        <a:pt x="462" y="305"/>
                        <a:pt x="461" y="305"/>
                      </a:cubicBezTo>
                      <a:cubicBezTo>
                        <a:pt x="459" y="306"/>
                        <a:pt x="459" y="306"/>
                        <a:pt x="459" y="306"/>
                      </a:cubicBezTo>
                      <a:cubicBezTo>
                        <a:pt x="457" y="306"/>
                        <a:pt x="456" y="306"/>
                        <a:pt x="455" y="306"/>
                      </a:cubicBezTo>
                      <a:cubicBezTo>
                        <a:pt x="454" y="307"/>
                        <a:pt x="450" y="308"/>
                        <a:pt x="450" y="308"/>
                      </a:cubicBezTo>
                      <a:cubicBezTo>
                        <a:pt x="448" y="308"/>
                        <a:pt x="447" y="308"/>
                        <a:pt x="446" y="308"/>
                      </a:cubicBezTo>
                      <a:cubicBezTo>
                        <a:pt x="445" y="309"/>
                        <a:pt x="444" y="309"/>
                        <a:pt x="443" y="309"/>
                      </a:cubicBezTo>
                      <a:cubicBezTo>
                        <a:pt x="442" y="309"/>
                        <a:pt x="442" y="309"/>
                        <a:pt x="442" y="309"/>
                      </a:cubicBezTo>
                      <a:cubicBezTo>
                        <a:pt x="440" y="310"/>
                        <a:pt x="439" y="310"/>
                        <a:pt x="438" y="311"/>
                      </a:cubicBezTo>
                      <a:cubicBezTo>
                        <a:pt x="436" y="311"/>
                        <a:pt x="435" y="311"/>
                        <a:pt x="434" y="312"/>
                      </a:cubicBezTo>
                      <a:cubicBezTo>
                        <a:pt x="432" y="312"/>
                        <a:pt x="431" y="313"/>
                        <a:pt x="429" y="313"/>
                      </a:cubicBezTo>
                      <a:cubicBezTo>
                        <a:pt x="428" y="314"/>
                        <a:pt x="426" y="314"/>
                        <a:pt x="425" y="315"/>
                      </a:cubicBezTo>
                      <a:cubicBezTo>
                        <a:pt x="424" y="315"/>
                        <a:pt x="422" y="316"/>
                        <a:pt x="421" y="316"/>
                      </a:cubicBezTo>
                      <a:cubicBezTo>
                        <a:pt x="420" y="317"/>
                        <a:pt x="418" y="317"/>
                        <a:pt x="417" y="318"/>
                      </a:cubicBezTo>
                      <a:cubicBezTo>
                        <a:pt x="415" y="318"/>
                        <a:pt x="414" y="319"/>
                        <a:pt x="413" y="319"/>
                      </a:cubicBezTo>
                      <a:cubicBezTo>
                        <a:pt x="412" y="320"/>
                        <a:pt x="410" y="320"/>
                        <a:pt x="409" y="321"/>
                      </a:cubicBezTo>
                      <a:cubicBezTo>
                        <a:pt x="407" y="322"/>
                        <a:pt x="406" y="322"/>
                        <a:pt x="405" y="323"/>
                      </a:cubicBezTo>
                      <a:cubicBezTo>
                        <a:pt x="404" y="323"/>
                        <a:pt x="402" y="324"/>
                        <a:pt x="401" y="325"/>
                      </a:cubicBezTo>
                      <a:cubicBezTo>
                        <a:pt x="400" y="325"/>
                        <a:pt x="398" y="326"/>
                        <a:pt x="397" y="326"/>
                      </a:cubicBezTo>
                      <a:cubicBezTo>
                        <a:pt x="396" y="327"/>
                        <a:pt x="394" y="328"/>
                        <a:pt x="393" y="328"/>
                      </a:cubicBezTo>
                      <a:cubicBezTo>
                        <a:pt x="392" y="329"/>
                        <a:pt x="391" y="330"/>
                        <a:pt x="390" y="330"/>
                      </a:cubicBezTo>
                      <a:cubicBezTo>
                        <a:pt x="388" y="331"/>
                        <a:pt x="387" y="332"/>
                        <a:pt x="385" y="333"/>
                      </a:cubicBezTo>
                      <a:cubicBezTo>
                        <a:pt x="383" y="334"/>
                        <a:pt x="383" y="334"/>
                        <a:pt x="383" y="334"/>
                      </a:cubicBezTo>
                      <a:cubicBezTo>
                        <a:pt x="381" y="335"/>
                        <a:pt x="379" y="336"/>
                        <a:pt x="378" y="337"/>
                      </a:cubicBezTo>
                      <a:cubicBezTo>
                        <a:pt x="375" y="339"/>
                        <a:pt x="375" y="339"/>
                        <a:pt x="375" y="339"/>
                      </a:cubicBezTo>
                      <a:cubicBezTo>
                        <a:pt x="374" y="340"/>
                        <a:pt x="372" y="341"/>
                        <a:pt x="371" y="342"/>
                      </a:cubicBezTo>
                      <a:cubicBezTo>
                        <a:pt x="368" y="344"/>
                        <a:pt x="368" y="344"/>
                        <a:pt x="368" y="344"/>
                      </a:cubicBezTo>
                      <a:cubicBezTo>
                        <a:pt x="367" y="345"/>
                        <a:pt x="365" y="346"/>
                        <a:pt x="364" y="347"/>
                      </a:cubicBezTo>
                      <a:cubicBezTo>
                        <a:pt x="363" y="347"/>
                        <a:pt x="362" y="348"/>
                        <a:pt x="361" y="349"/>
                      </a:cubicBezTo>
                      <a:cubicBezTo>
                        <a:pt x="360" y="350"/>
                        <a:pt x="358" y="351"/>
                        <a:pt x="357" y="352"/>
                      </a:cubicBezTo>
                      <a:cubicBezTo>
                        <a:pt x="355" y="354"/>
                        <a:pt x="355" y="354"/>
                        <a:pt x="355" y="354"/>
                      </a:cubicBezTo>
                      <a:cubicBezTo>
                        <a:pt x="353" y="355"/>
                        <a:pt x="352" y="356"/>
                        <a:pt x="350" y="358"/>
                      </a:cubicBezTo>
                      <a:cubicBezTo>
                        <a:pt x="349" y="359"/>
                        <a:pt x="349" y="359"/>
                        <a:pt x="349" y="359"/>
                      </a:cubicBezTo>
                      <a:cubicBezTo>
                        <a:pt x="347" y="360"/>
                        <a:pt x="345" y="362"/>
                        <a:pt x="344" y="363"/>
                      </a:cubicBezTo>
                      <a:cubicBezTo>
                        <a:pt x="343" y="364"/>
                        <a:pt x="343" y="364"/>
                        <a:pt x="343" y="364"/>
                      </a:cubicBezTo>
                      <a:cubicBezTo>
                        <a:pt x="341" y="366"/>
                        <a:pt x="339" y="368"/>
                        <a:pt x="338" y="369"/>
                      </a:cubicBezTo>
                      <a:cubicBezTo>
                        <a:pt x="337" y="370"/>
                        <a:pt x="337" y="370"/>
                        <a:pt x="337" y="370"/>
                      </a:cubicBezTo>
                      <a:cubicBezTo>
                        <a:pt x="317" y="390"/>
                        <a:pt x="301" y="414"/>
                        <a:pt x="289" y="440"/>
                      </a:cubicBezTo>
                      <a:cubicBezTo>
                        <a:pt x="289" y="441"/>
                        <a:pt x="287" y="442"/>
                        <a:pt x="286" y="442"/>
                      </a:cubicBezTo>
                      <a:close/>
                    </a:path>
                  </a:pathLst>
                </a:custGeom>
                <a:solidFill>
                  <a:schemeClr val="accent1"/>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6">
                  <a:extLst>
                    <a:ext uri="{FF2B5EF4-FFF2-40B4-BE49-F238E27FC236}">
                      <a16:creationId xmlns:a16="http://schemas.microsoft.com/office/drawing/2014/main" id="{8FE16E00-9F2A-0BEB-1758-7720C26114B1}"/>
                    </a:ext>
                  </a:extLst>
                </p:cNvPr>
                <p:cNvSpPr>
                  <a:spLocks/>
                </p:cNvSpPr>
                <p:nvPr/>
              </p:nvSpPr>
              <p:spPr bwMode="auto">
                <a:xfrm>
                  <a:off x="2811816" y="1505484"/>
                  <a:ext cx="1799211" cy="1673694"/>
                </a:xfrm>
                <a:custGeom>
                  <a:avLst/>
                  <a:gdLst>
                    <a:gd name="T0" fmla="*/ 353 w 497"/>
                    <a:gd name="T1" fmla="*/ 463 h 463"/>
                    <a:gd name="T2" fmla="*/ 296 w 497"/>
                    <a:gd name="T3" fmla="*/ 420 h 463"/>
                    <a:gd name="T4" fmla="*/ 295 w 497"/>
                    <a:gd name="T5" fmla="*/ 418 h 463"/>
                    <a:gd name="T6" fmla="*/ 293 w 497"/>
                    <a:gd name="T7" fmla="*/ 417 h 463"/>
                    <a:gd name="T8" fmla="*/ 291 w 497"/>
                    <a:gd name="T9" fmla="*/ 417 h 463"/>
                    <a:gd name="T10" fmla="*/ 211 w 497"/>
                    <a:gd name="T11" fmla="*/ 442 h 463"/>
                    <a:gd name="T12" fmla="*/ 210 w 497"/>
                    <a:gd name="T13" fmla="*/ 442 h 463"/>
                    <a:gd name="T14" fmla="*/ 207 w 497"/>
                    <a:gd name="T15" fmla="*/ 440 h 463"/>
                    <a:gd name="T16" fmla="*/ 5 w 497"/>
                    <a:gd name="T17" fmla="*/ 302 h 463"/>
                    <a:gd name="T18" fmla="*/ 4 w 497"/>
                    <a:gd name="T19" fmla="*/ 302 h 463"/>
                    <a:gd name="T20" fmla="*/ 0 w 497"/>
                    <a:gd name="T21" fmla="*/ 298 h 463"/>
                    <a:gd name="T22" fmla="*/ 0 w 497"/>
                    <a:gd name="T23" fmla="*/ 224 h 463"/>
                    <a:gd name="T24" fmla="*/ 3 w 497"/>
                    <a:gd name="T25" fmla="*/ 220 h 463"/>
                    <a:gd name="T26" fmla="*/ 63 w 497"/>
                    <a:gd name="T27" fmla="*/ 154 h 463"/>
                    <a:gd name="T28" fmla="*/ 3 w 497"/>
                    <a:gd name="T29" fmla="*/ 87 h 463"/>
                    <a:gd name="T30" fmla="*/ 0 w 497"/>
                    <a:gd name="T31" fmla="*/ 83 h 463"/>
                    <a:gd name="T32" fmla="*/ 0 w 497"/>
                    <a:gd name="T33" fmla="*/ 4 h 463"/>
                    <a:gd name="T34" fmla="*/ 4 w 497"/>
                    <a:gd name="T35" fmla="*/ 0 h 463"/>
                    <a:gd name="T36" fmla="*/ 4 w 497"/>
                    <a:gd name="T37" fmla="*/ 0 h 463"/>
                    <a:gd name="T38" fmla="*/ 5 w 497"/>
                    <a:gd name="T39" fmla="*/ 0 h 463"/>
                    <a:gd name="T40" fmla="*/ 496 w 497"/>
                    <a:gd name="T41" fmla="*/ 350 h 463"/>
                    <a:gd name="T42" fmla="*/ 496 w 497"/>
                    <a:gd name="T43" fmla="*/ 354 h 463"/>
                    <a:gd name="T44" fmla="*/ 494 w 497"/>
                    <a:gd name="T45" fmla="*/ 356 h 463"/>
                    <a:gd name="T46" fmla="*/ 412 w 497"/>
                    <a:gd name="T47" fmla="*/ 381 h 463"/>
                    <a:gd name="T48" fmla="*/ 410 w 497"/>
                    <a:gd name="T49" fmla="*/ 383 h 463"/>
                    <a:gd name="T50" fmla="*/ 409 w 497"/>
                    <a:gd name="T51" fmla="*/ 386 h 463"/>
                    <a:gd name="T52" fmla="*/ 412 w 497"/>
                    <a:gd name="T53" fmla="*/ 404 h 463"/>
                    <a:gd name="T54" fmla="*/ 353 w 497"/>
                    <a:gd name="T55"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463">
                      <a:moveTo>
                        <a:pt x="353" y="463"/>
                      </a:moveTo>
                      <a:cubicBezTo>
                        <a:pt x="327" y="463"/>
                        <a:pt x="304" y="446"/>
                        <a:pt x="296" y="420"/>
                      </a:cubicBezTo>
                      <a:cubicBezTo>
                        <a:pt x="296" y="419"/>
                        <a:pt x="295" y="418"/>
                        <a:pt x="295" y="418"/>
                      </a:cubicBezTo>
                      <a:cubicBezTo>
                        <a:pt x="294" y="417"/>
                        <a:pt x="293" y="417"/>
                        <a:pt x="293" y="417"/>
                      </a:cubicBezTo>
                      <a:cubicBezTo>
                        <a:pt x="292" y="417"/>
                        <a:pt x="292" y="417"/>
                        <a:pt x="291" y="417"/>
                      </a:cubicBezTo>
                      <a:cubicBezTo>
                        <a:pt x="211" y="442"/>
                        <a:pt x="211" y="442"/>
                        <a:pt x="211" y="442"/>
                      </a:cubicBezTo>
                      <a:cubicBezTo>
                        <a:pt x="211" y="442"/>
                        <a:pt x="211" y="442"/>
                        <a:pt x="210" y="442"/>
                      </a:cubicBezTo>
                      <a:cubicBezTo>
                        <a:pt x="209" y="442"/>
                        <a:pt x="207" y="441"/>
                        <a:pt x="207" y="440"/>
                      </a:cubicBezTo>
                      <a:cubicBezTo>
                        <a:pt x="171" y="360"/>
                        <a:pt x="92" y="306"/>
                        <a:pt x="5" y="302"/>
                      </a:cubicBezTo>
                      <a:cubicBezTo>
                        <a:pt x="4" y="302"/>
                        <a:pt x="4" y="302"/>
                        <a:pt x="4" y="302"/>
                      </a:cubicBezTo>
                      <a:cubicBezTo>
                        <a:pt x="1" y="302"/>
                        <a:pt x="0" y="300"/>
                        <a:pt x="0" y="298"/>
                      </a:cubicBezTo>
                      <a:cubicBezTo>
                        <a:pt x="0" y="224"/>
                        <a:pt x="0" y="224"/>
                        <a:pt x="0" y="224"/>
                      </a:cubicBezTo>
                      <a:cubicBezTo>
                        <a:pt x="0" y="222"/>
                        <a:pt x="1" y="221"/>
                        <a:pt x="3" y="220"/>
                      </a:cubicBezTo>
                      <a:cubicBezTo>
                        <a:pt x="37" y="217"/>
                        <a:pt x="63" y="188"/>
                        <a:pt x="63" y="154"/>
                      </a:cubicBezTo>
                      <a:cubicBezTo>
                        <a:pt x="63" y="119"/>
                        <a:pt x="37" y="91"/>
                        <a:pt x="3" y="87"/>
                      </a:cubicBezTo>
                      <a:cubicBezTo>
                        <a:pt x="1" y="87"/>
                        <a:pt x="0" y="85"/>
                        <a:pt x="0" y="83"/>
                      </a:cubicBezTo>
                      <a:cubicBezTo>
                        <a:pt x="0" y="4"/>
                        <a:pt x="0" y="4"/>
                        <a:pt x="0" y="4"/>
                      </a:cubicBezTo>
                      <a:cubicBezTo>
                        <a:pt x="0" y="2"/>
                        <a:pt x="2" y="0"/>
                        <a:pt x="4" y="0"/>
                      </a:cubicBezTo>
                      <a:cubicBezTo>
                        <a:pt x="4" y="0"/>
                        <a:pt x="4" y="0"/>
                        <a:pt x="4" y="0"/>
                      </a:cubicBezTo>
                      <a:cubicBezTo>
                        <a:pt x="5" y="0"/>
                        <a:pt x="5" y="0"/>
                        <a:pt x="5" y="0"/>
                      </a:cubicBezTo>
                      <a:cubicBezTo>
                        <a:pt x="224" y="4"/>
                        <a:pt x="421" y="145"/>
                        <a:pt x="496" y="350"/>
                      </a:cubicBezTo>
                      <a:cubicBezTo>
                        <a:pt x="497" y="351"/>
                        <a:pt x="496" y="353"/>
                        <a:pt x="496" y="354"/>
                      </a:cubicBezTo>
                      <a:cubicBezTo>
                        <a:pt x="495" y="355"/>
                        <a:pt x="495" y="355"/>
                        <a:pt x="494" y="356"/>
                      </a:cubicBezTo>
                      <a:cubicBezTo>
                        <a:pt x="412" y="381"/>
                        <a:pt x="412" y="381"/>
                        <a:pt x="412" y="381"/>
                      </a:cubicBezTo>
                      <a:cubicBezTo>
                        <a:pt x="411" y="381"/>
                        <a:pt x="410" y="382"/>
                        <a:pt x="410" y="383"/>
                      </a:cubicBezTo>
                      <a:cubicBezTo>
                        <a:pt x="409" y="383"/>
                        <a:pt x="409" y="385"/>
                        <a:pt x="409" y="386"/>
                      </a:cubicBezTo>
                      <a:cubicBezTo>
                        <a:pt x="411" y="392"/>
                        <a:pt x="412" y="398"/>
                        <a:pt x="412" y="404"/>
                      </a:cubicBezTo>
                      <a:cubicBezTo>
                        <a:pt x="412" y="437"/>
                        <a:pt x="386" y="463"/>
                        <a:pt x="353" y="463"/>
                      </a:cubicBezTo>
                      <a:close/>
                    </a:path>
                  </a:pathLst>
                </a:custGeom>
                <a:solidFill>
                  <a:srgbClr val="0099B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7">
                  <a:extLst>
                    <a:ext uri="{FF2B5EF4-FFF2-40B4-BE49-F238E27FC236}">
                      <a16:creationId xmlns:a16="http://schemas.microsoft.com/office/drawing/2014/main" id="{FC859679-275E-C644-834A-B61B5E030486}"/>
                    </a:ext>
                  </a:extLst>
                </p:cNvPr>
                <p:cNvSpPr>
                  <a:spLocks/>
                </p:cNvSpPr>
                <p:nvPr/>
              </p:nvSpPr>
              <p:spPr bwMode="auto">
                <a:xfrm>
                  <a:off x="3307770" y="2818596"/>
                  <a:ext cx="1415248" cy="2147495"/>
                </a:xfrm>
                <a:custGeom>
                  <a:avLst/>
                  <a:gdLst>
                    <a:gd name="T0" fmla="*/ 177 w 391"/>
                    <a:gd name="T1" fmla="*/ 594 h 594"/>
                    <a:gd name="T2" fmla="*/ 177 w 391"/>
                    <a:gd name="T3" fmla="*/ 594 h 594"/>
                    <a:gd name="T4" fmla="*/ 174 w 391"/>
                    <a:gd name="T5" fmla="*/ 593 h 594"/>
                    <a:gd name="T6" fmla="*/ 122 w 391"/>
                    <a:gd name="T7" fmla="*/ 521 h 594"/>
                    <a:gd name="T8" fmla="*/ 119 w 391"/>
                    <a:gd name="T9" fmla="*/ 519 h 594"/>
                    <a:gd name="T10" fmla="*/ 119 w 391"/>
                    <a:gd name="T11" fmla="*/ 519 h 594"/>
                    <a:gd name="T12" fmla="*/ 116 w 391"/>
                    <a:gd name="T13" fmla="*/ 520 h 594"/>
                    <a:gd name="T14" fmla="*/ 82 w 391"/>
                    <a:gd name="T15" fmla="*/ 531 h 594"/>
                    <a:gd name="T16" fmla="*/ 23 w 391"/>
                    <a:gd name="T17" fmla="*/ 472 h 594"/>
                    <a:gd name="T18" fmla="*/ 47 w 391"/>
                    <a:gd name="T19" fmla="*/ 424 h 594"/>
                    <a:gd name="T20" fmla="*/ 49 w 391"/>
                    <a:gd name="T21" fmla="*/ 422 h 594"/>
                    <a:gd name="T22" fmla="*/ 48 w 391"/>
                    <a:gd name="T23" fmla="*/ 419 h 594"/>
                    <a:gd name="T24" fmla="*/ 1 w 391"/>
                    <a:gd name="T25" fmla="*/ 354 h 594"/>
                    <a:gd name="T26" fmla="*/ 2 w 391"/>
                    <a:gd name="T27" fmla="*/ 349 h 594"/>
                    <a:gd name="T28" fmla="*/ 12 w 391"/>
                    <a:gd name="T29" fmla="*/ 340 h 594"/>
                    <a:gd name="T30" fmla="*/ 12 w 391"/>
                    <a:gd name="T31" fmla="*/ 340 h 594"/>
                    <a:gd name="T32" fmla="*/ 15 w 391"/>
                    <a:gd name="T33" fmla="*/ 338 h 594"/>
                    <a:gd name="T34" fmla="*/ 21 w 391"/>
                    <a:gd name="T35" fmla="*/ 332 h 594"/>
                    <a:gd name="T36" fmla="*/ 22 w 391"/>
                    <a:gd name="T37" fmla="*/ 331 h 594"/>
                    <a:gd name="T38" fmla="*/ 24 w 391"/>
                    <a:gd name="T39" fmla="*/ 329 h 594"/>
                    <a:gd name="T40" fmla="*/ 29 w 391"/>
                    <a:gd name="T41" fmla="*/ 323 h 594"/>
                    <a:gd name="T42" fmla="*/ 30 w 391"/>
                    <a:gd name="T43" fmla="*/ 322 h 594"/>
                    <a:gd name="T44" fmla="*/ 30 w 391"/>
                    <a:gd name="T45" fmla="*/ 322 h 594"/>
                    <a:gd name="T46" fmla="*/ 31 w 391"/>
                    <a:gd name="T47" fmla="*/ 321 h 594"/>
                    <a:gd name="T48" fmla="*/ 32 w 391"/>
                    <a:gd name="T49" fmla="*/ 321 h 594"/>
                    <a:gd name="T50" fmla="*/ 89 w 391"/>
                    <a:gd name="T51" fmla="*/ 169 h 594"/>
                    <a:gd name="T52" fmla="*/ 88 w 391"/>
                    <a:gd name="T53" fmla="*/ 147 h 594"/>
                    <a:gd name="T54" fmla="*/ 85 w 391"/>
                    <a:gd name="T55" fmla="*/ 125 h 594"/>
                    <a:gd name="T56" fmla="*/ 79 w 391"/>
                    <a:gd name="T57" fmla="*/ 104 h 594"/>
                    <a:gd name="T58" fmla="*/ 75 w 391"/>
                    <a:gd name="T59" fmla="*/ 91 h 594"/>
                    <a:gd name="T60" fmla="*/ 76 w 391"/>
                    <a:gd name="T61" fmla="*/ 88 h 594"/>
                    <a:gd name="T62" fmla="*/ 78 w 391"/>
                    <a:gd name="T63" fmla="*/ 86 h 594"/>
                    <a:gd name="T64" fmla="*/ 149 w 391"/>
                    <a:gd name="T65" fmla="*/ 64 h 594"/>
                    <a:gd name="T66" fmla="*/ 151 w 391"/>
                    <a:gd name="T67" fmla="*/ 64 h 594"/>
                    <a:gd name="T68" fmla="*/ 154 w 391"/>
                    <a:gd name="T69" fmla="*/ 67 h 594"/>
                    <a:gd name="T70" fmla="*/ 216 w 391"/>
                    <a:gd name="T71" fmla="*/ 108 h 594"/>
                    <a:gd name="T72" fmla="*/ 283 w 391"/>
                    <a:gd name="T73" fmla="*/ 41 h 594"/>
                    <a:gd name="T74" fmla="*/ 282 w 391"/>
                    <a:gd name="T75" fmla="*/ 28 h 594"/>
                    <a:gd name="T76" fmla="*/ 285 w 391"/>
                    <a:gd name="T77" fmla="*/ 23 h 594"/>
                    <a:gd name="T78" fmla="*/ 359 w 391"/>
                    <a:gd name="T79" fmla="*/ 0 h 594"/>
                    <a:gd name="T80" fmla="*/ 361 w 391"/>
                    <a:gd name="T81" fmla="*/ 0 h 594"/>
                    <a:gd name="T82" fmla="*/ 364 w 391"/>
                    <a:gd name="T83" fmla="*/ 3 h 594"/>
                    <a:gd name="T84" fmla="*/ 366 w 391"/>
                    <a:gd name="T85" fmla="*/ 7 h 594"/>
                    <a:gd name="T86" fmla="*/ 391 w 391"/>
                    <a:gd name="T87" fmla="*/ 169 h 594"/>
                    <a:gd name="T88" fmla="*/ 190 w 391"/>
                    <a:gd name="T89" fmla="*/ 585 h 594"/>
                    <a:gd name="T90" fmla="*/ 186 w 391"/>
                    <a:gd name="T91" fmla="*/ 588 h 594"/>
                    <a:gd name="T92" fmla="*/ 180 w 391"/>
                    <a:gd name="T93" fmla="*/ 594 h 594"/>
                    <a:gd name="T94" fmla="*/ 177 w 391"/>
                    <a:gd name="T95" fmla="*/ 5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594">
                      <a:moveTo>
                        <a:pt x="177" y="594"/>
                      </a:moveTo>
                      <a:cubicBezTo>
                        <a:pt x="177" y="594"/>
                        <a:pt x="177" y="594"/>
                        <a:pt x="177" y="594"/>
                      </a:cubicBezTo>
                      <a:cubicBezTo>
                        <a:pt x="175" y="594"/>
                        <a:pt x="175" y="594"/>
                        <a:pt x="174" y="593"/>
                      </a:cubicBezTo>
                      <a:cubicBezTo>
                        <a:pt x="122" y="521"/>
                        <a:pt x="122" y="521"/>
                        <a:pt x="122" y="521"/>
                      </a:cubicBezTo>
                      <a:cubicBezTo>
                        <a:pt x="121" y="520"/>
                        <a:pt x="120" y="519"/>
                        <a:pt x="119" y="519"/>
                      </a:cubicBezTo>
                      <a:cubicBezTo>
                        <a:pt x="119" y="519"/>
                        <a:pt x="119" y="519"/>
                        <a:pt x="119" y="519"/>
                      </a:cubicBezTo>
                      <a:cubicBezTo>
                        <a:pt x="118" y="519"/>
                        <a:pt x="117" y="520"/>
                        <a:pt x="116" y="520"/>
                      </a:cubicBezTo>
                      <a:cubicBezTo>
                        <a:pt x="106" y="527"/>
                        <a:pt x="94" y="531"/>
                        <a:pt x="82" y="531"/>
                      </a:cubicBezTo>
                      <a:cubicBezTo>
                        <a:pt x="49" y="531"/>
                        <a:pt x="23" y="505"/>
                        <a:pt x="23" y="472"/>
                      </a:cubicBezTo>
                      <a:cubicBezTo>
                        <a:pt x="23" y="453"/>
                        <a:pt x="32" y="435"/>
                        <a:pt x="47" y="424"/>
                      </a:cubicBezTo>
                      <a:cubicBezTo>
                        <a:pt x="48" y="424"/>
                        <a:pt x="49" y="423"/>
                        <a:pt x="49" y="422"/>
                      </a:cubicBezTo>
                      <a:cubicBezTo>
                        <a:pt x="49" y="421"/>
                        <a:pt x="49" y="420"/>
                        <a:pt x="48" y="419"/>
                      </a:cubicBezTo>
                      <a:cubicBezTo>
                        <a:pt x="1" y="354"/>
                        <a:pt x="1" y="354"/>
                        <a:pt x="1" y="354"/>
                      </a:cubicBezTo>
                      <a:cubicBezTo>
                        <a:pt x="0" y="353"/>
                        <a:pt x="0" y="350"/>
                        <a:pt x="2" y="349"/>
                      </a:cubicBezTo>
                      <a:cubicBezTo>
                        <a:pt x="5" y="346"/>
                        <a:pt x="9" y="343"/>
                        <a:pt x="12" y="340"/>
                      </a:cubicBezTo>
                      <a:cubicBezTo>
                        <a:pt x="12" y="340"/>
                        <a:pt x="12" y="340"/>
                        <a:pt x="12" y="340"/>
                      </a:cubicBezTo>
                      <a:cubicBezTo>
                        <a:pt x="12" y="340"/>
                        <a:pt x="14" y="338"/>
                        <a:pt x="15" y="338"/>
                      </a:cubicBezTo>
                      <a:cubicBezTo>
                        <a:pt x="17" y="336"/>
                        <a:pt x="19" y="334"/>
                        <a:pt x="21" y="332"/>
                      </a:cubicBezTo>
                      <a:cubicBezTo>
                        <a:pt x="22" y="331"/>
                        <a:pt x="22" y="331"/>
                        <a:pt x="22" y="331"/>
                      </a:cubicBezTo>
                      <a:cubicBezTo>
                        <a:pt x="23" y="331"/>
                        <a:pt x="23" y="330"/>
                        <a:pt x="24" y="329"/>
                      </a:cubicBezTo>
                      <a:cubicBezTo>
                        <a:pt x="26" y="327"/>
                        <a:pt x="27" y="325"/>
                        <a:pt x="29" y="323"/>
                      </a:cubicBezTo>
                      <a:cubicBezTo>
                        <a:pt x="30" y="322"/>
                        <a:pt x="30" y="322"/>
                        <a:pt x="30" y="322"/>
                      </a:cubicBezTo>
                      <a:cubicBezTo>
                        <a:pt x="30" y="322"/>
                        <a:pt x="30" y="322"/>
                        <a:pt x="30" y="322"/>
                      </a:cubicBezTo>
                      <a:cubicBezTo>
                        <a:pt x="31" y="322"/>
                        <a:pt x="31" y="322"/>
                        <a:pt x="31" y="321"/>
                      </a:cubicBezTo>
                      <a:cubicBezTo>
                        <a:pt x="31" y="321"/>
                        <a:pt x="32" y="321"/>
                        <a:pt x="32" y="321"/>
                      </a:cubicBezTo>
                      <a:cubicBezTo>
                        <a:pt x="69" y="279"/>
                        <a:pt x="89" y="225"/>
                        <a:pt x="89" y="169"/>
                      </a:cubicBezTo>
                      <a:cubicBezTo>
                        <a:pt x="89" y="161"/>
                        <a:pt x="89" y="154"/>
                        <a:pt x="88" y="147"/>
                      </a:cubicBezTo>
                      <a:cubicBezTo>
                        <a:pt x="87" y="139"/>
                        <a:pt x="86" y="132"/>
                        <a:pt x="85" y="125"/>
                      </a:cubicBezTo>
                      <a:cubicBezTo>
                        <a:pt x="83" y="118"/>
                        <a:pt x="82" y="111"/>
                        <a:pt x="79" y="104"/>
                      </a:cubicBezTo>
                      <a:cubicBezTo>
                        <a:pt x="78" y="100"/>
                        <a:pt x="77" y="95"/>
                        <a:pt x="75" y="91"/>
                      </a:cubicBezTo>
                      <a:cubicBezTo>
                        <a:pt x="75" y="90"/>
                        <a:pt x="75" y="89"/>
                        <a:pt x="76" y="88"/>
                      </a:cubicBezTo>
                      <a:cubicBezTo>
                        <a:pt x="76" y="87"/>
                        <a:pt x="77" y="86"/>
                        <a:pt x="78" y="86"/>
                      </a:cubicBezTo>
                      <a:cubicBezTo>
                        <a:pt x="149" y="64"/>
                        <a:pt x="149" y="64"/>
                        <a:pt x="149" y="64"/>
                      </a:cubicBezTo>
                      <a:cubicBezTo>
                        <a:pt x="150" y="64"/>
                        <a:pt x="150" y="64"/>
                        <a:pt x="151" y="64"/>
                      </a:cubicBezTo>
                      <a:cubicBezTo>
                        <a:pt x="152" y="64"/>
                        <a:pt x="154" y="65"/>
                        <a:pt x="154" y="67"/>
                      </a:cubicBezTo>
                      <a:cubicBezTo>
                        <a:pt x="164" y="92"/>
                        <a:pt x="189" y="108"/>
                        <a:pt x="216" y="108"/>
                      </a:cubicBezTo>
                      <a:cubicBezTo>
                        <a:pt x="253" y="108"/>
                        <a:pt x="283" y="78"/>
                        <a:pt x="283" y="41"/>
                      </a:cubicBezTo>
                      <a:cubicBezTo>
                        <a:pt x="283" y="37"/>
                        <a:pt x="283" y="32"/>
                        <a:pt x="282" y="28"/>
                      </a:cubicBezTo>
                      <a:cubicBezTo>
                        <a:pt x="282" y="26"/>
                        <a:pt x="283" y="24"/>
                        <a:pt x="285" y="23"/>
                      </a:cubicBezTo>
                      <a:cubicBezTo>
                        <a:pt x="359" y="0"/>
                        <a:pt x="359" y="0"/>
                        <a:pt x="359" y="0"/>
                      </a:cubicBezTo>
                      <a:cubicBezTo>
                        <a:pt x="360" y="0"/>
                        <a:pt x="360" y="0"/>
                        <a:pt x="361" y="0"/>
                      </a:cubicBezTo>
                      <a:cubicBezTo>
                        <a:pt x="362" y="0"/>
                        <a:pt x="364" y="1"/>
                        <a:pt x="364" y="3"/>
                      </a:cubicBezTo>
                      <a:cubicBezTo>
                        <a:pt x="364" y="3"/>
                        <a:pt x="366" y="7"/>
                        <a:pt x="366" y="7"/>
                      </a:cubicBezTo>
                      <a:cubicBezTo>
                        <a:pt x="382" y="59"/>
                        <a:pt x="391" y="114"/>
                        <a:pt x="391" y="169"/>
                      </a:cubicBezTo>
                      <a:cubicBezTo>
                        <a:pt x="391" y="332"/>
                        <a:pt x="318" y="484"/>
                        <a:pt x="190" y="585"/>
                      </a:cubicBezTo>
                      <a:cubicBezTo>
                        <a:pt x="186" y="588"/>
                        <a:pt x="186" y="588"/>
                        <a:pt x="186" y="588"/>
                      </a:cubicBezTo>
                      <a:cubicBezTo>
                        <a:pt x="186" y="588"/>
                        <a:pt x="181" y="592"/>
                        <a:pt x="180" y="594"/>
                      </a:cubicBezTo>
                      <a:cubicBezTo>
                        <a:pt x="179" y="594"/>
                        <a:pt x="178" y="594"/>
                        <a:pt x="177" y="594"/>
                      </a:cubicBezTo>
                      <a:close/>
                    </a:path>
                  </a:pathLst>
                </a:custGeom>
                <a:solidFill>
                  <a:srgbClr val="66E0FF"/>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69" name="Freeform 8">
                  <a:extLst>
                    <a:ext uri="{FF2B5EF4-FFF2-40B4-BE49-F238E27FC236}">
                      <a16:creationId xmlns:a16="http://schemas.microsoft.com/office/drawing/2014/main" id="{104DA4A3-20CA-877F-78B5-0E69E63943D6}"/>
                    </a:ext>
                  </a:extLst>
                </p:cNvPr>
                <p:cNvSpPr>
                  <a:spLocks/>
                </p:cNvSpPr>
                <p:nvPr/>
              </p:nvSpPr>
              <p:spPr bwMode="auto">
                <a:xfrm>
                  <a:off x="1679616" y="4112015"/>
                  <a:ext cx="2236094" cy="1240502"/>
                </a:xfrm>
                <a:custGeom>
                  <a:avLst/>
                  <a:gdLst>
                    <a:gd name="T0" fmla="*/ 309 w 618"/>
                    <a:gd name="T1" fmla="*/ 343 h 343"/>
                    <a:gd name="T2" fmla="*/ 2 w 618"/>
                    <a:gd name="T3" fmla="*/ 245 h 343"/>
                    <a:gd name="T4" fmla="*/ 0 w 618"/>
                    <a:gd name="T5" fmla="*/ 243 h 343"/>
                    <a:gd name="T6" fmla="*/ 1 w 618"/>
                    <a:gd name="T7" fmla="*/ 240 h 343"/>
                    <a:gd name="T8" fmla="*/ 54 w 618"/>
                    <a:gd name="T9" fmla="*/ 167 h 343"/>
                    <a:gd name="T10" fmla="*/ 53 w 618"/>
                    <a:gd name="T11" fmla="*/ 162 h 343"/>
                    <a:gd name="T12" fmla="*/ 29 w 618"/>
                    <a:gd name="T13" fmla="*/ 114 h 343"/>
                    <a:gd name="T14" fmla="*/ 88 w 618"/>
                    <a:gd name="T15" fmla="*/ 55 h 343"/>
                    <a:gd name="T16" fmla="*/ 122 w 618"/>
                    <a:gd name="T17" fmla="*/ 66 h 343"/>
                    <a:gd name="T18" fmla="*/ 124 w 618"/>
                    <a:gd name="T19" fmla="*/ 67 h 343"/>
                    <a:gd name="T20" fmla="*/ 128 w 618"/>
                    <a:gd name="T21" fmla="*/ 65 h 343"/>
                    <a:gd name="T22" fmla="*/ 173 w 618"/>
                    <a:gd name="T23" fmla="*/ 1 h 343"/>
                    <a:gd name="T24" fmla="*/ 177 w 618"/>
                    <a:gd name="T25" fmla="*/ 0 h 343"/>
                    <a:gd name="T26" fmla="*/ 179 w 618"/>
                    <a:gd name="T27" fmla="*/ 1 h 343"/>
                    <a:gd name="T28" fmla="*/ 225 w 618"/>
                    <a:gd name="T29" fmla="*/ 25 h 343"/>
                    <a:gd name="T30" fmla="*/ 234 w 618"/>
                    <a:gd name="T31" fmla="*/ 28 h 343"/>
                    <a:gd name="T32" fmla="*/ 252 w 618"/>
                    <a:gd name="T33" fmla="*/ 34 h 343"/>
                    <a:gd name="T34" fmla="*/ 270 w 618"/>
                    <a:gd name="T35" fmla="*/ 38 h 343"/>
                    <a:gd name="T36" fmla="*/ 299 w 618"/>
                    <a:gd name="T37" fmla="*/ 41 h 343"/>
                    <a:gd name="T38" fmla="*/ 309 w 618"/>
                    <a:gd name="T39" fmla="*/ 41 h 343"/>
                    <a:gd name="T40" fmla="*/ 319 w 618"/>
                    <a:gd name="T41" fmla="*/ 41 h 343"/>
                    <a:gd name="T42" fmla="*/ 323 w 618"/>
                    <a:gd name="T43" fmla="*/ 40 h 343"/>
                    <a:gd name="T44" fmla="*/ 330 w 618"/>
                    <a:gd name="T45" fmla="*/ 40 h 343"/>
                    <a:gd name="T46" fmla="*/ 332 w 618"/>
                    <a:gd name="T47" fmla="*/ 40 h 343"/>
                    <a:gd name="T48" fmla="*/ 334 w 618"/>
                    <a:gd name="T49" fmla="*/ 40 h 343"/>
                    <a:gd name="T50" fmla="*/ 340 w 618"/>
                    <a:gd name="T51" fmla="*/ 39 h 343"/>
                    <a:gd name="T52" fmla="*/ 344 w 618"/>
                    <a:gd name="T53" fmla="*/ 38 h 343"/>
                    <a:gd name="T54" fmla="*/ 350 w 618"/>
                    <a:gd name="T55" fmla="*/ 37 h 343"/>
                    <a:gd name="T56" fmla="*/ 354 w 618"/>
                    <a:gd name="T57" fmla="*/ 37 h 343"/>
                    <a:gd name="T58" fmla="*/ 360 w 618"/>
                    <a:gd name="T59" fmla="*/ 35 h 343"/>
                    <a:gd name="T60" fmla="*/ 364 w 618"/>
                    <a:gd name="T61" fmla="*/ 34 h 343"/>
                    <a:gd name="T62" fmla="*/ 369 w 618"/>
                    <a:gd name="T63" fmla="*/ 33 h 343"/>
                    <a:gd name="T64" fmla="*/ 373 w 618"/>
                    <a:gd name="T65" fmla="*/ 32 h 343"/>
                    <a:gd name="T66" fmla="*/ 382 w 618"/>
                    <a:gd name="T67" fmla="*/ 29 h 343"/>
                    <a:gd name="T68" fmla="*/ 387 w 618"/>
                    <a:gd name="T69" fmla="*/ 27 h 343"/>
                    <a:gd name="T70" fmla="*/ 391 w 618"/>
                    <a:gd name="T71" fmla="*/ 26 h 343"/>
                    <a:gd name="T72" fmla="*/ 395 w 618"/>
                    <a:gd name="T73" fmla="*/ 24 h 343"/>
                    <a:gd name="T74" fmla="*/ 396 w 618"/>
                    <a:gd name="T75" fmla="*/ 24 h 343"/>
                    <a:gd name="T76" fmla="*/ 400 w 618"/>
                    <a:gd name="T77" fmla="*/ 22 h 343"/>
                    <a:gd name="T78" fmla="*/ 405 w 618"/>
                    <a:gd name="T79" fmla="*/ 20 h 343"/>
                    <a:gd name="T80" fmla="*/ 409 w 618"/>
                    <a:gd name="T81" fmla="*/ 18 h 343"/>
                    <a:gd name="T82" fmla="*/ 414 w 618"/>
                    <a:gd name="T83" fmla="*/ 16 h 343"/>
                    <a:gd name="T84" fmla="*/ 418 w 618"/>
                    <a:gd name="T85" fmla="*/ 14 h 343"/>
                    <a:gd name="T86" fmla="*/ 422 w 618"/>
                    <a:gd name="T87" fmla="*/ 11 h 343"/>
                    <a:gd name="T88" fmla="*/ 427 w 618"/>
                    <a:gd name="T89" fmla="*/ 8 h 343"/>
                    <a:gd name="T90" fmla="*/ 431 w 618"/>
                    <a:gd name="T91" fmla="*/ 6 h 343"/>
                    <a:gd name="T92" fmla="*/ 433 w 618"/>
                    <a:gd name="T93" fmla="*/ 4 h 343"/>
                    <a:gd name="T94" fmla="*/ 439 w 618"/>
                    <a:gd name="T95" fmla="*/ 0 h 343"/>
                    <a:gd name="T96" fmla="*/ 442 w 618"/>
                    <a:gd name="T97" fmla="*/ 0 h 343"/>
                    <a:gd name="T98" fmla="*/ 445 w 618"/>
                    <a:gd name="T99" fmla="*/ 1 h 343"/>
                    <a:gd name="T100" fmla="*/ 487 w 618"/>
                    <a:gd name="T101" fmla="*/ 59 h 343"/>
                    <a:gd name="T102" fmla="*/ 487 w 618"/>
                    <a:gd name="T103" fmla="*/ 65 h 343"/>
                    <a:gd name="T104" fmla="*/ 465 w 618"/>
                    <a:gd name="T105" fmla="*/ 114 h 343"/>
                    <a:gd name="T106" fmla="*/ 532 w 618"/>
                    <a:gd name="T107" fmla="*/ 181 h 343"/>
                    <a:gd name="T108" fmla="*/ 565 w 618"/>
                    <a:gd name="T109" fmla="*/ 173 h 343"/>
                    <a:gd name="T110" fmla="*/ 567 w 618"/>
                    <a:gd name="T111" fmla="*/ 172 h 343"/>
                    <a:gd name="T112" fmla="*/ 570 w 618"/>
                    <a:gd name="T113" fmla="*/ 174 h 343"/>
                    <a:gd name="T114" fmla="*/ 617 w 618"/>
                    <a:gd name="T115" fmla="*/ 239 h 343"/>
                    <a:gd name="T116" fmla="*/ 618 w 618"/>
                    <a:gd name="T117" fmla="*/ 242 h 343"/>
                    <a:gd name="T118" fmla="*/ 617 w 618"/>
                    <a:gd name="T119" fmla="*/ 245 h 343"/>
                    <a:gd name="T120" fmla="*/ 309 w 618"/>
                    <a:gd name="T121" fmla="*/ 343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8" h="343">
                      <a:moveTo>
                        <a:pt x="309" y="343"/>
                      </a:moveTo>
                      <a:cubicBezTo>
                        <a:pt x="198" y="343"/>
                        <a:pt x="92" y="309"/>
                        <a:pt x="2" y="245"/>
                      </a:cubicBezTo>
                      <a:cubicBezTo>
                        <a:pt x="1" y="245"/>
                        <a:pt x="1" y="244"/>
                        <a:pt x="0" y="243"/>
                      </a:cubicBezTo>
                      <a:cubicBezTo>
                        <a:pt x="0" y="242"/>
                        <a:pt x="0" y="241"/>
                        <a:pt x="1" y="240"/>
                      </a:cubicBezTo>
                      <a:cubicBezTo>
                        <a:pt x="54" y="167"/>
                        <a:pt x="54" y="167"/>
                        <a:pt x="54" y="167"/>
                      </a:cubicBezTo>
                      <a:cubicBezTo>
                        <a:pt x="55" y="165"/>
                        <a:pt x="55" y="163"/>
                        <a:pt x="53" y="162"/>
                      </a:cubicBezTo>
                      <a:cubicBezTo>
                        <a:pt x="38" y="150"/>
                        <a:pt x="29" y="133"/>
                        <a:pt x="29" y="114"/>
                      </a:cubicBezTo>
                      <a:cubicBezTo>
                        <a:pt x="29" y="82"/>
                        <a:pt x="56" y="55"/>
                        <a:pt x="88" y="55"/>
                      </a:cubicBezTo>
                      <a:cubicBezTo>
                        <a:pt x="100" y="55"/>
                        <a:pt x="112" y="59"/>
                        <a:pt x="122" y="66"/>
                      </a:cubicBezTo>
                      <a:cubicBezTo>
                        <a:pt x="123" y="66"/>
                        <a:pt x="123" y="67"/>
                        <a:pt x="124" y="67"/>
                      </a:cubicBezTo>
                      <a:cubicBezTo>
                        <a:pt x="126" y="67"/>
                        <a:pt x="127" y="66"/>
                        <a:pt x="128" y="65"/>
                      </a:cubicBezTo>
                      <a:cubicBezTo>
                        <a:pt x="173" y="1"/>
                        <a:pt x="173" y="1"/>
                        <a:pt x="173" y="1"/>
                      </a:cubicBezTo>
                      <a:cubicBezTo>
                        <a:pt x="174" y="0"/>
                        <a:pt x="175" y="0"/>
                        <a:pt x="177" y="0"/>
                      </a:cubicBezTo>
                      <a:cubicBezTo>
                        <a:pt x="177" y="0"/>
                        <a:pt x="178" y="0"/>
                        <a:pt x="179" y="1"/>
                      </a:cubicBezTo>
                      <a:cubicBezTo>
                        <a:pt x="193" y="10"/>
                        <a:pt x="209" y="19"/>
                        <a:pt x="225" y="25"/>
                      </a:cubicBezTo>
                      <a:cubicBezTo>
                        <a:pt x="228" y="26"/>
                        <a:pt x="231" y="27"/>
                        <a:pt x="234" y="28"/>
                      </a:cubicBezTo>
                      <a:cubicBezTo>
                        <a:pt x="240" y="30"/>
                        <a:pt x="246" y="32"/>
                        <a:pt x="252" y="34"/>
                      </a:cubicBezTo>
                      <a:cubicBezTo>
                        <a:pt x="258" y="35"/>
                        <a:pt x="264" y="37"/>
                        <a:pt x="270" y="38"/>
                      </a:cubicBezTo>
                      <a:cubicBezTo>
                        <a:pt x="280" y="39"/>
                        <a:pt x="290" y="40"/>
                        <a:pt x="299" y="41"/>
                      </a:cubicBezTo>
                      <a:cubicBezTo>
                        <a:pt x="302" y="41"/>
                        <a:pt x="306" y="41"/>
                        <a:pt x="309" y="41"/>
                      </a:cubicBezTo>
                      <a:cubicBezTo>
                        <a:pt x="312" y="41"/>
                        <a:pt x="316" y="41"/>
                        <a:pt x="319" y="41"/>
                      </a:cubicBezTo>
                      <a:cubicBezTo>
                        <a:pt x="320" y="41"/>
                        <a:pt x="323" y="40"/>
                        <a:pt x="323" y="40"/>
                      </a:cubicBezTo>
                      <a:cubicBezTo>
                        <a:pt x="325" y="40"/>
                        <a:pt x="327" y="40"/>
                        <a:pt x="330" y="40"/>
                      </a:cubicBezTo>
                      <a:cubicBezTo>
                        <a:pt x="330" y="40"/>
                        <a:pt x="331" y="40"/>
                        <a:pt x="332" y="40"/>
                      </a:cubicBezTo>
                      <a:cubicBezTo>
                        <a:pt x="334" y="40"/>
                        <a:pt x="334" y="40"/>
                        <a:pt x="334" y="40"/>
                      </a:cubicBezTo>
                      <a:cubicBezTo>
                        <a:pt x="336" y="39"/>
                        <a:pt x="338" y="39"/>
                        <a:pt x="340" y="39"/>
                      </a:cubicBezTo>
                      <a:cubicBezTo>
                        <a:pt x="341" y="39"/>
                        <a:pt x="342" y="38"/>
                        <a:pt x="344" y="38"/>
                      </a:cubicBezTo>
                      <a:cubicBezTo>
                        <a:pt x="346" y="38"/>
                        <a:pt x="348" y="38"/>
                        <a:pt x="350" y="37"/>
                      </a:cubicBezTo>
                      <a:cubicBezTo>
                        <a:pt x="351" y="37"/>
                        <a:pt x="352" y="37"/>
                        <a:pt x="354" y="37"/>
                      </a:cubicBezTo>
                      <a:cubicBezTo>
                        <a:pt x="356" y="36"/>
                        <a:pt x="358" y="36"/>
                        <a:pt x="360" y="35"/>
                      </a:cubicBezTo>
                      <a:cubicBezTo>
                        <a:pt x="360" y="35"/>
                        <a:pt x="363" y="35"/>
                        <a:pt x="364" y="34"/>
                      </a:cubicBezTo>
                      <a:cubicBezTo>
                        <a:pt x="366" y="34"/>
                        <a:pt x="367" y="33"/>
                        <a:pt x="369" y="33"/>
                      </a:cubicBezTo>
                      <a:cubicBezTo>
                        <a:pt x="369" y="33"/>
                        <a:pt x="373" y="32"/>
                        <a:pt x="373" y="32"/>
                      </a:cubicBezTo>
                      <a:cubicBezTo>
                        <a:pt x="376" y="31"/>
                        <a:pt x="379" y="30"/>
                        <a:pt x="382" y="29"/>
                      </a:cubicBezTo>
                      <a:cubicBezTo>
                        <a:pt x="383" y="29"/>
                        <a:pt x="387" y="27"/>
                        <a:pt x="387" y="27"/>
                      </a:cubicBezTo>
                      <a:cubicBezTo>
                        <a:pt x="389" y="27"/>
                        <a:pt x="390" y="26"/>
                        <a:pt x="391" y="26"/>
                      </a:cubicBezTo>
                      <a:cubicBezTo>
                        <a:pt x="393" y="25"/>
                        <a:pt x="394" y="25"/>
                        <a:pt x="395" y="24"/>
                      </a:cubicBezTo>
                      <a:cubicBezTo>
                        <a:pt x="396" y="24"/>
                        <a:pt x="396" y="24"/>
                        <a:pt x="396" y="24"/>
                      </a:cubicBezTo>
                      <a:cubicBezTo>
                        <a:pt x="398" y="23"/>
                        <a:pt x="399" y="23"/>
                        <a:pt x="400" y="22"/>
                      </a:cubicBezTo>
                      <a:cubicBezTo>
                        <a:pt x="402" y="21"/>
                        <a:pt x="404" y="21"/>
                        <a:pt x="405" y="20"/>
                      </a:cubicBezTo>
                      <a:cubicBezTo>
                        <a:pt x="406" y="19"/>
                        <a:pt x="408" y="19"/>
                        <a:pt x="409" y="18"/>
                      </a:cubicBezTo>
                      <a:cubicBezTo>
                        <a:pt x="411" y="17"/>
                        <a:pt x="412" y="16"/>
                        <a:pt x="414" y="16"/>
                      </a:cubicBezTo>
                      <a:cubicBezTo>
                        <a:pt x="415" y="15"/>
                        <a:pt x="416" y="14"/>
                        <a:pt x="418" y="14"/>
                      </a:cubicBezTo>
                      <a:cubicBezTo>
                        <a:pt x="419" y="13"/>
                        <a:pt x="421" y="12"/>
                        <a:pt x="422" y="11"/>
                      </a:cubicBezTo>
                      <a:cubicBezTo>
                        <a:pt x="423" y="10"/>
                        <a:pt x="427" y="8"/>
                        <a:pt x="427" y="8"/>
                      </a:cubicBezTo>
                      <a:cubicBezTo>
                        <a:pt x="428" y="8"/>
                        <a:pt x="429" y="7"/>
                        <a:pt x="431" y="6"/>
                      </a:cubicBezTo>
                      <a:cubicBezTo>
                        <a:pt x="433" y="4"/>
                        <a:pt x="433" y="4"/>
                        <a:pt x="433" y="4"/>
                      </a:cubicBezTo>
                      <a:cubicBezTo>
                        <a:pt x="436" y="3"/>
                        <a:pt x="438" y="2"/>
                        <a:pt x="439" y="0"/>
                      </a:cubicBezTo>
                      <a:cubicBezTo>
                        <a:pt x="440" y="0"/>
                        <a:pt x="441" y="0"/>
                        <a:pt x="442" y="0"/>
                      </a:cubicBezTo>
                      <a:cubicBezTo>
                        <a:pt x="443" y="0"/>
                        <a:pt x="444" y="0"/>
                        <a:pt x="445" y="1"/>
                      </a:cubicBezTo>
                      <a:cubicBezTo>
                        <a:pt x="487" y="59"/>
                        <a:pt x="487" y="59"/>
                        <a:pt x="487" y="59"/>
                      </a:cubicBezTo>
                      <a:cubicBezTo>
                        <a:pt x="488" y="61"/>
                        <a:pt x="488" y="63"/>
                        <a:pt x="487" y="65"/>
                      </a:cubicBezTo>
                      <a:cubicBezTo>
                        <a:pt x="473" y="77"/>
                        <a:pt x="465" y="95"/>
                        <a:pt x="465" y="114"/>
                      </a:cubicBezTo>
                      <a:cubicBezTo>
                        <a:pt x="465" y="151"/>
                        <a:pt x="495" y="181"/>
                        <a:pt x="532" y="181"/>
                      </a:cubicBezTo>
                      <a:cubicBezTo>
                        <a:pt x="543" y="181"/>
                        <a:pt x="555" y="178"/>
                        <a:pt x="565" y="173"/>
                      </a:cubicBezTo>
                      <a:cubicBezTo>
                        <a:pt x="565" y="172"/>
                        <a:pt x="566" y="172"/>
                        <a:pt x="567" y="172"/>
                      </a:cubicBezTo>
                      <a:cubicBezTo>
                        <a:pt x="568" y="172"/>
                        <a:pt x="569" y="173"/>
                        <a:pt x="570" y="174"/>
                      </a:cubicBezTo>
                      <a:cubicBezTo>
                        <a:pt x="617" y="239"/>
                        <a:pt x="617" y="239"/>
                        <a:pt x="617" y="239"/>
                      </a:cubicBezTo>
                      <a:cubicBezTo>
                        <a:pt x="618" y="240"/>
                        <a:pt x="618" y="241"/>
                        <a:pt x="618" y="242"/>
                      </a:cubicBezTo>
                      <a:cubicBezTo>
                        <a:pt x="618" y="243"/>
                        <a:pt x="617" y="244"/>
                        <a:pt x="617" y="245"/>
                      </a:cubicBezTo>
                      <a:cubicBezTo>
                        <a:pt x="526" y="309"/>
                        <a:pt x="420" y="343"/>
                        <a:pt x="309" y="343"/>
                      </a:cubicBezTo>
                      <a:close/>
                    </a:path>
                  </a:pathLst>
                </a:custGeom>
                <a:solidFill>
                  <a:srgbClr val="44546A"/>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sp>
              <p:nvSpPr>
                <p:cNvPr id="70" name="Freeform 9">
                  <a:extLst>
                    <a:ext uri="{FF2B5EF4-FFF2-40B4-BE49-F238E27FC236}">
                      <a16:creationId xmlns:a16="http://schemas.microsoft.com/office/drawing/2014/main" id="{7E1D0EE5-0054-2C4E-A552-5E83BAF33155}"/>
                    </a:ext>
                  </a:extLst>
                </p:cNvPr>
                <p:cNvSpPr>
                  <a:spLocks/>
                </p:cNvSpPr>
                <p:nvPr/>
              </p:nvSpPr>
              <p:spPr bwMode="auto">
                <a:xfrm>
                  <a:off x="876000" y="2745986"/>
                  <a:ext cx="1411557" cy="2220104"/>
                </a:xfrm>
                <a:custGeom>
                  <a:avLst/>
                  <a:gdLst>
                    <a:gd name="T0" fmla="*/ 214 w 390"/>
                    <a:gd name="T1" fmla="*/ 614 h 614"/>
                    <a:gd name="T2" fmla="*/ 211 w 390"/>
                    <a:gd name="T3" fmla="*/ 614 h 614"/>
                    <a:gd name="T4" fmla="*/ 0 w 390"/>
                    <a:gd name="T5" fmla="*/ 189 h 614"/>
                    <a:gd name="T6" fmla="*/ 25 w 390"/>
                    <a:gd name="T7" fmla="*/ 23 h 614"/>
                    <a:gd name="T8" fmla="*/ 26 w 390"/>
                    <a:gd name="T9" fmla="*/ 22 h 614"/>
                    <a:gd name="T10" fmla="*/ 30 w 390"/>
                    <a:gd name="T11" fmla="*/ 20 h 614"/>
                    <a:gd name="T12" fmla="*/ 31 w 390"/>
                    <a:gd name="T13" fmla="*/ 20 h 614"/>
                    <a:gd name="T14" fmla="*/ 114 w 390"/>
                    <a:gd name="T15" fmla="*/ 45 h 614"/>
                    <a:gd name="T16" fmla="*/ 115 w 390"/>
                    <a:gd name="T17" fmla="*/ 46 h 614"/>
                    <a:gd name="T18" fmla="*/ 117 w 390"/>
                    <a:gd name="T19" fmla="*/ 45 h 614"/>
                    <a:gd name="T20" fmla="*/ 119 w 390"/>
                    <a:gd name="T21" fmla="*/ 43 h 614"/>
                    <a:gd name="T22" fmla="*/ 176 w 390"/>
                    <a:gd name="T23" fmla="*/ 0 h 614"/>
                    <a:gd name="T24" fmla="*/ 235 w 390"/>
                    <a:gd name="T25" fmla="*/ 59 h 614"/>
                    <a:gd name="T26" fmla="*/ 232 w 390"/>
                    <a:gd name="T27" fmla="*/ 77 h 614"/>
                    <a:gd name="T28" fmla="*/ 232 w 390"/>
                    <a:gd name="T29" fmla="*/ 80 h 614"/>
                    <a:gd name="T30" fmla="*/ 234 w 390"/>
                    <a:gd name="T31" fmla="*/ 82 h 614"/>
                    <a:gd name="T32" fmla="*/ 312 w 390"/>
                    <a:gd name="T33" fmla="*/ 106 h 614"/>
                    <a:gd name="T34" fmla="*/ 314 w 390"/>
                    <a:gd name="T35" fmla="*/ 108 h 614"/>
                    <a:gd name="T36" fmla="*/ 315 w 390"/>
                    <a:gd name="T37" fmla="*/ 111 h 614"/>
                    <a:gd name="T38" fmla="*/ 314 w 390"/>
                    <a:gd name="T39" fmla="*/ 114 h 614"/>
                    <a:gd name="T40" fmla="*/ 302 w 390"/>
                    <a:gd name="T41" fmla="*/ 189 h 614"/>
                    <a:gd name="T42" fmla="*/ 388 w 390"/>
                    <a:gd name="T43" fmla="*/ 369 h 614"/>
                    <a:gd name="T44" fmla="*/ 389 w 390"/>
                    <a:gd name="T45" fmla="*/ 375 h 614"/>
                    <a:gd name="T46" fmla="*/ 347 w 390"/>
                    <a:gd name="T47" fmla="*/ 432 h 614"/>
                    <a:gd name="T48" fmla="*/ 344 w 390"/>
                    <a:gd name="T49" fmla="*/ 434 h 614"/>
                    <a:gd name="T50" fmla="*/ 342 w 390"/>
                    <a:gd name="T51" fmla="*/ 433 h 614"/>
                    <a:gd name="T52" fmla="*/ 310 w 390"/>
                    <a:gd name="T53" fmla="*/ 425 h 614"/>
                    <a:gd name="T54" fmla="*/ 243 w 390"/>
                    <a:gd name="T55" fmla="*/ 492 h 614"/>
                    <a:gd name="T56" fmla="*/ 264 w 390"/>
                    <a:gd name="T57" fmla="*/ 541 h 614"/>
                    <a:gd name="T58" fmla="*/ 265 w 390"/>
                    <a:gd name="T59" fmla="*/ 546 h 614"/>
                    <a:gd name="T60" fmla="*/ 217 w 390"/>
                    <a:gd name="T61" fmla="*/ 613 h 614"/>
                    <a:gd name="T62" fmla="*/ 214 w 390"/>
                    <a:gd name="T63" fmla="*/ 614 h 614"/>
                    <a:gd name="T64" fmla="*/ 214 w 390"/>
                    <a:gd name="T65" fmla="*/ 61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0" h="614">
                      <a:moveTo>
                        <a:pt x="214" y="614"/>
                      </a:moveTo>
                      <a:cubicBezTo>
                        <a:pt x="213" y="614"/>
                        <a:pt x="212" y="614"/>
                        <a:pt x="211" y="614"/>
                      </a:cubicBezTo>
                      <a:cubicBezTo>
                        <a:pt x="79" y="513"/>
                        <a:pt x="0" y="355"/>
                        <a:pt x="0" y="189"/>
                      </a:cubicBezTo>
                      <a:cubicBezTo>
                        <a:pt x="0" y="131"/>
                        <a:pt x="8" y="76"/>
                        <a:pt x="25" y="23"/>
                      </a:cubicBezTo>
                      <a:cubicBezTo>
                        <a:pt x="26" y="22"/>
                        <a:pt x="26" y="22"/>
                        <a:pt x="26" y="22"/>
                      </a:cubicBezTo>
                      <a:cubicBezTo>
                        <a:pt x="26" y="21"/>
                        <a:pt x="28" y="20"/>
                        <a:pt x="30" y="20"/>
                      </a:cubicBezTo>
                      <a:cubicBezTo>
                        <a:pt x="30" y="20"/>
                        <a:pt x="30" y="20"/>
                        <a:pt x="31" y="20"/>
                      </a:cubicBezTo>
                      <a:cubicBezTo>
                        <a:pt x="114" y="45"/>
                        <a:pt x="114" y="45"/>
                        <a:pt x="114" y="45"/>
                      </a:cubicBezTo>
                      <a:cubicBezTo>
                        <a:pt x="114" y="45"/>
                        <a:pt x="115" y="46"/>
                        <a:pt x="115" y="46"/>
                      </a:cubicBezTo>
                      <a:cubicBezTo>
                        <a:pt x="116" y="46"/>
                        <a:pt x="116" y="45"/>
                        <a:pt x="117" y="45"/>
                      </a:cubicBezTo>
                      <a:cubicBezTo>
                        <a:pt x="118" y="45"/>
                        <a:pt x="119" y="44"/>
                        <a:pt x="119" y="43"/>
                      </a:cubicBezTo>
                      <a:cubicBezTo>
                        <a:pt x="126" y="17"/>
                        <a:pt x="149" y="0"/>
                        <a:pt x="176" y="0"/>
                      </a:cubicBezTo>
                      <a:cubicBezTo>
                        <a:pt x="208" y="0"/>
                        <a:pt x="235" y="26"/>
                        <a:pt x="235" y="59"/>
                      </a:cubicBezTo>
                      <a:cubicBezTo>
                        <a:pt x="235" y="65"/>
                        <a:pt x="234" y="71"/>
                        <a:pt x="232" y="77"/>
                      </a:cubicBezTo>
                      <a:cubicBezTo>
                        <a:pt x="231" y="78"/>
                        <a:pt x="232" y="79"/>
                        <a:pt x="232" y="80"/>
                      </a:cubicBezTo>
                      <a:cubicBezTo>
                        <a:pt x="233" y="81"/>
                        <a:pt x="233" y="82"/>
                        <a:pt x="234" y="82"/>
                      </a:cubicBezTo>
                      <a:cubicBezTo>
                        <a:pt x="312" y="106"/>
                        <a:pt x="312" y="106"/>
                        <a:pt x="312" y="106"/>
                      </a:cubicBezTo>
                      <a:cubicBezTo>
                        <a:pt x="313" y="106"/>
                        <a:pt x="314" y="107"/>
                        <a:pt x="314" y="108"/>
                      </a:cubicBezTo>
                      <a:cubicBezTo>
                        <a:pt x="315" y="109"/>
                        <a:pt x="315" y="110"/>
                        <a:pt x="315" y="111"/>
                      </a:cubicBezTo>
                      <a:cubicBezTo>
                        <a:pt x="314" y="114"/>
                        <a:pt x="314" y="114"/>
                        <a:pt x="314" y="114"/>
                      </a:cubicBezTo>
                      <a:cubicBezTo>
                        <a:pt x="306" y="137"/>
                        <a:pt x="302" y="162"/>
                        <a:pt x="302" y="189"/>
                      </a:cubicBezTo>
                      <a:cubicBezTo>
                        <a:pt x="302" y="260"/>
                        <a:pt x="333" y="325"/>
                        <a:pt x="388" y="369"/>
                      </a:cubicBezTo>
                      <a:cubicBezTo>
                        <a:pt x="390" y="371"/>
                        <a:pt x="390" y="373"/>
                        <a:pt x="389" y="375"/>
                      </a:cubicBezTo>
                      <a:cubicBezTo>
                        <a:pt x="347" y="432"/>
                        <a:pt x="347" y="432"/>
                        <a:pt x="347" y="432"/>
                      </a:cubicBezTo>
                      <a:cubicBezTo>
                        <a:pt x="347" y="433"/>
                        <a:pt x="345" y="434"/>
                        <a:pt x="344" y="434"/>
                      </a:cubicBezTo>
                      <a:cubicBezTo>
                        <a:pt x="344" y="434"/>
                        <a:pt x="343" y="434"/>
                        <a:pt x="342" y="433"/>
                      </a:cubicBezTo>
                      <a:cubicBezTo>
                        <a:pt x="333" y="428"/>
                        <a:pt x="321" y="425"/>
                        <a:pt x="310" y="425"/>
                      </a:cubicBezTo>
                      <a:cubicBezTo>
                        <a:pt x="273" y="425"/>
                        <a:pt x="243" y="455"/>
                        <a:pt x="243" y="492"/>
                      </a:cubicBezTo>
                      <a:cubicBezTo>
                        <a:pt x="243" y="511"/>
                        <a:pt x="251" y="528"/>
                        <a:pt x="264" y="541"/>
                      </a:cubicBezTo>
                      <a:cubicBezTo>
                        <a:pt x="266" y="542"/>
                        <a:pt x="266" y="545"/>
                        <a:pt x="265" y="546"/>
                      </a:cubicBezTo>
                      <a:cubicBezTo>
                        <a:pt x="217" y="613"/>
                        <a:pt x="217" y="613"/>
                        <a:pt x="217" y="613"/>
                      </a:cubicBezTo>
                      <a:cubicBezTo>
                        <a:pt x="216" y="614"/>
                        <a:pt x="215" y="614"/>
                        <a:pt x="214" y="614"/>
                      </a:cubicBezTo>
                      <a:cubicBezTo>
                        <a:pt x="214" y="614"/>
                        <a:pt x="214" y="614"/>
                        <a:pt x="214" y="614"/>
                      </a:cubicBezTo>
                      <a:close/>
                    </a:path>
                  </a:pathLst>
                </a:custGeom>
                <a:solidFill>
                  <a:srgbClr val="03586E"/>
                </a:solidFill>
                <a:ln>
                  <a:noFill/>
                </a:ln>
              </p:spPr>
              <p:txBody>
                <a:bodyPr vert="horz" wrap="square" lIns="51435" tIns="25718" rIns="51435" bIns="25718"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41" name="Gruppieren 56">
                <a:extLst>
                  <a:ext uri="{FF2B5EF4-FFF2-40B4-BE49-F238E27FC236}">
                    <a16:creationId xmlns:a16="http://schemas.microsoft.com/office/drawing/2014/main" id="{830B2EA4-A8D1-BB7E-415C-D2794DBAA093}"/>
                  </a:ext>
                </a:extLst>
              </p:cNvPr>
              <p:cNvGrpSpPr/>
              <p:nvPr/>
            </p:nvGrpSpPr>
            <p:grpSpPr>
              <a:xfrm>
                <a:off x="381633" y="1742728"/>
                <a:ext cx="4249417" cy="3985908"/>
                <a:chOff x="381633" y="1742728"/>
                <a:chExt cx="4249417" cy="3985908"/>
              </a:xfrm>
            </p:grpSpPr>
            <p:sp>
              <p:nvSpPr>
                <p:cNvPr id="44" name="Textfeld 57">
                  <a:extLst>
                    <a:ext uri="{FF2B5EF4-FFF2-40B4-BE49-F238E27FC236}">
                      <a16:creationId xmlns:a16="http://schemas.microsoft.com/office/drawing/2014/main" id="{90810574-716B-FE60-7C99-6480A05F0088}"/>
                    </a:ext>
                  </a:extLst>
                </p:cNvPr>
                <p:cNvSpPr txBox="1"/>
                <p:nvPr/>
              </p:nvSpPr>
              <p:spPr>
                <a:xfrm>
                  <a:off x="721252" y="2253375"/>
                  <a:ext cx="1607157" cy="461665"/>
                </a:xfrm>
                <a:prstGeom prst="rect">
                  <a:avLst/>
                </a:prstGeom>
                <a:noFill/>
              </p:spPr>
              <p:txBody>
                <a:bodyPr wrap="square" rtlCol="0">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Kunden-zufriedenheit</a:t>
                  </a:r>
                  <a:endParaRPr lang="de-DE" sz="1200" dirty="0">
                    <a:latin typeface="Montserrat Medium" panose="00000600000000000000" pitchFamily="2" charset="0"/>
                    <a:cs typeface="Futura Medium" panose="020B0602020204020303" pitchFamily="34" charset="-79"/>
                  </a:endParaRPr>
                </a:p>
              </p:txBody>
            </p:sp>
            <p:grpSp>
              <p:nvGrpSpPr>
                <p:cNvPr id="46" name="Google Shape;13250;p78">
                  <a:extLst>
                    <a:ext uri="{FF2B5EF4-FFF2-40B4-BE49-F238E27FC236}">
                      <a16:creationId xmlns:a16="http://schemas.microsoft.com/office/drawing/2014/main" id="{FBE955DE-7FF5-97A3-E23C-D22F17C7C37D}"/>
                    </a:ext>
                  </a:extLst>
                </p:cNvPr>
                <p:cNvGrpSpPr/>
                <p:nvPr/>
              </p:nvGrpSpPr>
              <p:grpSpPr>
                <a:xfrm>
                  <a:off x="2927270" y="1742728"/>
                  <a:ext cx="333452" cy="329962"/>
                  <a:chOff x="1049375" y="2318350"/>
                  <a:chExt cx="298525" cy="295400"/>
                </a:xfrm>
                <a:solidFill>
                  <a:schemeClr val="bg1"/>
                </a:solidFill>
              </p:grpSpPr>
              <p:sp>
                <p:nvSpPr>
                  <p:cNvPr id="62" name="Google Shape;13251;p78">
                    <a:extLst>
                      <a:ext uri="{FF2B5EF4-FFF2-40B4-BE49-F238E27FC236}">
                        <a16:creationId xmlns:a16="http://schemas.microsoft.com/office/drawing/2014/main" id="{47B65BCB-E446-6D99-E38B-44E34BA55892}"/>
                      </a:ext>
                    </a:extLst>
                  </p:cNvPr>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3252;p78">
                    <a:extLst>
                      <a:ext uri="{FF2B5EF4-FFF2-40B4-BE49-F238E27FC236}">
                        <a16:creationId xmlns:a16="http://schemas.microsoft.com/office/drawing/2014/main" id="{858A45E9-65D0-B5B5-4F1A-CF059C459AF8}"/>
                      </a:ext>
                    </a:extLst>
                  </p:cNvPr>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253;p78">
                    <a:extLst>
                      <a:ext uri="{FF2B5EF4-FFF2-40B4-BE49-F238E27FC236}">
                        <a16:creationId xmlns:a16="http://schemas.microsoft.com/office/drawing/2014/main" id="{AD8E740F-8452-04F5-AC18-DE14EC150E07}"/>
                      </a:ext>
                    </a:extLst>
                  </p:cNvPr>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254;p78">
                    <a:extLst>
                      <a:ext uri="{FF2B5EF4-FFF2-40B4-BE49-F238E27FC236}">
                        <a16:creationId xmlns:a16="http://schemas.microsoft.com/office/drawing/2014/main" id="{2082B6DE-FE8F-F538-BA81-3B3060DABD29}"/>
                      </a:ext>
                    </a:extLst>
                  </p:cNvPr>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Textfeld 59">
                  <a:extLst>
                    <a:ext uri="{FF2B5EF4-FFF2-40B4-BE49-F238E27FC236}">
                      <a16:creationId xmlns:a16="http://schemas.microsoft.com/office/drawing/2014/main" id="{3072B8EF-1D3D-438A-2A16-8F318732C61C}"/>
                    </a:ext>
                  </a:extLst>
                </p:cNvPr>
                <p:cNvSpPr txBox="1"/>
                <p:nvPr/>
              </p:nvSpPr>
              <p:spPr>
                <a:xfrm>
                  <a:off x="3371646" y="4060007"/>
                  <a:ext cx="1259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Facility Management</a:t>
                  </a:r>
                </a:p>
              </p:txBody>
            </p:sp>
            <p:sp>
              <p:nvSpPr>
                <p:cNvPr id="48" name="Textfeld 60">
                  <a:extLst>
                    <a:ext uri="{FF2B5EF4-FFF2-40B4-BE49-F238E27FC236}">
                      <a16:creationId xmlns:a16="http://schemas.microsoft.com/office/drawing/2014/main" id="{54301F60-BF08-2D8C-635D-02E681E23EB7}"/>
                    </a:ext>
                  </a:extLst>
                </p:cNvPr>
                <p:cNvSpPr txBox="1"/>
                <p:nvPr/>
              </p:nvSpPr>
              <p:spPr>
                <a:xfrm>
                  <a:off x="1759385" y="4824253"/>
                  <a:ext cx="2157404" cy="461665"/>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Mitarbeiter &amp;</a:t>
                  </a:r>
                </a:p>
                <a:p>
                  <a:r>
                    <a:rPr lang="de-DE" sz="1200" dirty="0">
                      <a:solidFill>
                        <a:schemeClr val="bg1"/>
                      </a:solidFill>
                      <a:latin typeface="Montserrat Medium" panose="00000600000000000000" pitchFamily="2" charset="0"/>
                      <a:cs typeface="Futura Medium" panose="020B0602020204020303" pitchFamily="34" charset="-79"/>
                    </a:rPr>
                    <a:t>Führung</a:t>
                  </a:r>
                </a:p>
              </p:txBody>
            </p:sp>
            <p:grpSp>
              <p:nvGrpSpPr>
                <p:cNvPr id="49" name="Google Shape;13314;p78">
                  <a:extLst>
                    <a:ext uri="{FF2B5EF4-FFF2-40B4-BE49-F238E27FC236}">
                      <a16:creationId xmlns:a16="http://schemas.microsoft.com/office/drawing/2014/main" id="{855E7994-A3E8-80F7-A673-20EA5F6CEC75}"/>
                    </a:ext>
                  </a:extLst>
                </p:cNvPr>
                <p:cNvGrpSpPr/>
                <p:nvPr/>
              </p:nvGrpSpPr>
              <p:grpSpPr>
                <a:xfrm>
                  <a:off x="2696868" y="5325562"/>
                  <a:ext cx="366788" cy="403074"/>
                  <a:chOff x="3599700" y="1954475"/>
                  <a:chExt cx="296175" cy="295400"/>
                </a:xfrm>
                <a:solidFill>
                  <a:schemeClr val="bg1"/>
                </a:solidFill>
              </p:grpSpPr>
              <p:sp>
                <p:nvSpPr>
                  <p:cNvPr id="59" name="Google Shape;13315;p78">
                    <a:extLst>
                      <a:ext uri="{FF2B5EF4-FFF2-40B4-BE49-F238E27FC236}">
                        <a16:creationId xmlns:a16="http://schemas.microsoft.com/office/drawing/2014/main" id="{FBED4FA9-6394-F32F-DD5C-F9E9BD69DAE0}"/>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316;p78">
                    <a:extLst>
                      <a:ext uri="{FF2B5EF4-FFF2-40B4-BE49-F238E27FC236}">
                        <a16:creationId xmlns:a16="http://schemas.microsoft.com/office/drawing/2014/main" id="{B6D6A2CE-0256-E2D8-8433-96B34E636056}"/>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317;p78">
                    <a:extLst>
                      <a:ext uri="{FF2B5EF4-FFF2-40B4-BE49-F238E27FC236}">
                        <a16:creationId xmlns:a16="http://schemas.microsoft.com/office/drawing/2014/main" id="{B56B7120-0D4D-6B3B-100E-4497DD975FF5}"/>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Textfeld 62">
                  <a:extLst>
                    <a:ext uri="{FF2B5EF4-FFF2-40B4-BE49-F238E27FC236}">
                      <a16:creationId xmlns:a16="http://schemas.microsoft.com/office/drawing/2014/main" id="{F40B0F6C-CAA8-FA6E-B073-3866693AB484}"/>
                    </a:ext>
                  </a:extLst>
                </p:cNvPr>
                <p:cNvSpPr txBox="1"/>
                <p:nvPr/>
              </p:nvSpPr>
              <p:spPr>
                <a:xfrm>
                  <a:off x="381633" y="3843043"/>
                  <a:ext cx="1608852" cy="646331"/>
                </a:xfrm>
                <a:prstGeom prst="rect">
                  <a:avLst/>
                </a:prstGeom>
                <a:noFill/>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Unternehmens-</a:t>
                  </a:r>
                </a:p>
                <a:p>
                  <a:r>
                    <a:rPr lang="de-DE" sz="1200" dirty="0">
                      <a:solidFill>
                        <a:schemeClr val="bg1"/>
                      </a:solidFill>
                      <a:latin typeface="Montserrat Medium" panose="00000600000000000000" pitchFamily="2" charset="0"/>
                      <a:cs typeface="Futura Medium" panose="020B0602020204020303" pitchFamily="34" charset="-79"/>
                    </a:rPr>
                    <a:t>spezifische </a:t>
                  </a:r>
                </a:p>
                <a:p>
                  <a:r>
                    <a:rPr lang="de-DE" sz="1200" dirty="0">
                      <a:solidFill>
                        <a:schemeClr val="bg1"/>
                      </a:solidFill>
                      <a:latin typeface="Montserrat Medium" panose="00000600000000000000" pitchFamily="2" charset="0"/>
                      <a:cs typeface="Futura Medium" panose="020B0602020204020303" pitchFamily="34" charset="-79"/>
                    </a:rPr>
                    <a:t>Anforderungen</a:t>
                  </a:r>
                </a:p>
              </p:txBody>
            </p:sp>
            <p:grpSp>
              <p:nvGrpSpPr>
                <p:cNvPr id="51" name="Google Shape;9075;p68">
                  <a:extLst>
                    <a:ext uri="{FF2B5EF4-FFF2-40B4-BE49-F238E27FC236}">
                      <a16:creationId xmlns:a16="http://schemas.microsoft.com/office/drawing/2014/main" id="{E8E2A451-2D9E-C2EE-122F-595DCD9ACDD5}"/>
                    </a:ext>
                  </a:extLst>
                </p:cNvPr>
                <p:cNvGrpSpPr/>
                <p:nvPr/>
              </p:nvGrpSpPr>
              <p:grpSpPr>
                <a:xfrm>
                  <a:off x="604447" y="3369791"/>
                  <a:ext cx="394700" cy="393212"/>
                  <a:chOff x="6238300" y="1426975"/>
                  <a:chExt cx="489450" cy="483175"/>
                </a:xfrm>
                <a:solidFill>
                  <a:schemeClr val="bg1"/>
                </a:solidFill>
              </p:grpSpPr>
              <p:sp>
                <p:nvSpPr>
                  <p:cNvPr id="56" name="Google Shape;9076;p68">
                    <a:extLst>
                      <a:ext uri="{FF2B5EF4-FFF2-40B4-BE49-F238E27FC236}">
                        <a16:creationId xmlns:a16="http://schemas.microsoft.com/office/drawing/2014/main" id="{8038D1D0-9868-8201-2274-75C32A14DF25}"/>
                      </a:ext>
                    </a:extLst>
                  </p:cNvPr>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7" name="Google Shape;9077;p68">
                    <a:extLst>
                      <a:ext uri="{FF2B5EF4-FFF2-40B4-BE49-F238E27FC236}">
                        <a16:creationId xmlns:a16="http://schemas.microsoft.com/office/drawing/2014/main" id="{DBBBFC32-381C-015F-6AC2-3925A84BE122}"/>
                      </a:ext>
                    </a:extLst>
                  </p:cNvPr>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58" name="Google Shape;9078;p68">
                    <a:extLst>
                      <a:ext uri="{FF2B5EF4-FFF2-40B4-BE49-F238E27FC236}">
                        <a16:creationId xmlns:a16="http://schemas.microsoft.com/office/drawing/2014/main" id="{AFA924EB-FEA7-C5A7-5859-9C172686F6FC}"/>
                      </a:ext>
                    </a:extLst>
                  </p:cNvPr>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52" name="Google Shape;11137;p73">
                  <a:extLst>
                    <a:ext uri="{FF2B5EF4-FFF2-40B4-BE49-F238E27FC236}">
                      <a16:creationId xmlns:a16="http://schemas.microsoft.com/office/drawing/2014/main" id="{17841B40-A8C3-DE01-1600-0C1B0652A722}"/>
                    </a:ext>
                  </a:extLst>
                </p:cNvPr>
                <p:cNvGrpSpPr/>
                <p:nvPr/>
              </p:nvGrpSpPr>
              <p:grpSpPr>
                <a:xfrm>
                  <a:off x="4176232" y="3640154"/>
                  <a:ext cx="346667" cy="333257"/>
                  <a:chOff x="-31889075" y="2658950"/>
                  <a:chExt cx="302475" cy="290775"/>
                </a:xfrm>
                <a:solidFill>
                  <a:schemeClr val="bg1"/>
                </a:solidFill>
              </p:grpSpPr>
              <p:sp>
                <p:nvSpPr>
                  <p:cNvPr id="54" name="Google Shape;11138;p73">
                    <a:extLst>
                      <a:ext uri="{FF2B5EF4-FFF2-40B4-BE49-F238E27FC236}">
                        <a16:creationId xmlns:a16="http://schemas.microsoft.com/office/drawing/2014/main" id="{05AC19BA-681E-901E-5324-70A840F6BD08}"/>
                      </a:ext>
                    </a:extLst>
                  </p:cNvPr>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139;p73">
                    <a:extLst>
                      <a:ext uri="{FF2B5EF4-FFF2-40B4-BE49-F238E27FC236}">
                        <a16:creationId xmlns:a16="http://schemas.microsoft.com/office/drawing/2014/main" id="{B59C07E7-2D4F-6914-8ADA-FC9309915B12}"/>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9047;p68">
                  <a:extLst>
                    <a:ext uri="{FF2B5EF4-FFF2-40B4-BE49-F238E27FC236}">
                      <a16:creationId xmlns:a16="http://schemas.microsoft.com/office/drawing/2014/main" id="{CDF34594-0C5B-F4A1-6838-1BEFCA907012}"/>
                    </a:ext>
                  </a:extLst>
                </p:cNvPr>
                <p:cNvSpPr/>
                <p:nvPr/>
              </p:nvSpPr>
              <p:spPr>
                <a:xfrm>
                  <a:off x="1893233" y="1834752"/>
                  <a:ext cx="366741" cy="361522"/>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
          <p:nvSpPr>
            <p:cNvPr id="22" name="Textfeld 54">
              <a:extLst>
                <a:ext uri="{FF2B5EF4-FFF2-40B4-BE49-F238E27FC236}">
                  <a16:creationId xmlns:a16="http://schemas.microsoft.com/office/drawing/2014/main" id="{E14A50DC-2CED-97A4-6BF0-B1633DFF0863}"/>
                </a:ext>
              </a:extLst>
            </p:cNvPr>
            <p:cNvSpPr txBox="1"/>
            <p:nvPr/>
          </p:nvSpPr>
          <p:spPr>
            <a:xfrm>
              <a:off x="2860959" y="2393048"/>
              <a:ext cx="2109415" cy="600164"/>
            </a:xfrm>
            <a:prstGeom prst="rect">
              <a:avLst/>
            </a:prstGeom>
            <a:noFill/>
          </p:spPr>
          <p:txBody>
            <a:bodyPr wrap="square" rtlCol="0">
              <a:spAutoFit/>
            </a:bodyPr>
            <a:lstStyle/>
            <a:p>
              <a:r>
                <a:rPr lang="de-DE" sz="1100" dirty="0">
                  <a:solidFill>
                    <a:schemeClr val="bg1"/>
                  </a:solidFill>
                  <a:latin typeface="Montserrat Medium" panose="00000600000000000000" pitchFamily="2" charset="0"/>
                  <a:cs typeface="Futura Medium" panose="020B0602020204020303" pitchFamily="34" charset="-79"/>
                </a:rPr>
                <a:t>Gesetzliche </a:t>
              </a:r>
            </a:p>
            <a:p>
              <a:r>
                <a:rPr lang="de-DE" sz="1100" dirty="0">
                  <a:solidFill>
                    <a:schemeClr val="bg1"/>
                  </a:solidFill>
                  <a:latin typeface="Montserrat Medium" panose="00000600000000000000" pitchFamily="2" charset="0"/>
                  <a:cs typeface="Futura Medium" panose="020B0602020204020303" pitchFamily="34" charset="-79"/>
                </a:rPr>
                <a:t>Rahmenbedingungen</a:t>
              </a:r>
              <a:br>
                <a:rPr lang="de-DE" sz="1100" dirty="0">
                  <a:solidFill>
                    <a:schemeClr val="bg1"/>
                  </a:solidFill>
                  <a:latin typeface="Montserrat Medium" panose="00000600000000000000" pitchFamily="2" charset="0"/>
                  <a:cs typeface="Futura Medium" panose="020B0602020204020303" pitchFamily="34" charset="-79"/>
                </a:rPr>
              </a:br>
              <a:r>
                <a:rPr lang="de-DE" sz="1100" dirty="0">
                  <a:solidFill>
                    <a:schemeClr val="bg1"/>
                  </a:solidFill>
                  <a:latin typeface="Montserrat Medium" panose="00000600000000000000" pitchFamily="2" charset="0"/>
                  <a:cs typeface="Futura Medium" panose="020B0602020204020303" pitchFamily="34" charset="-79"/>
                </a:rPr>
                <a:t>&amp; Vorgaben </a:t>
              </a:r>
            </a:p>
          </p:txBody>
        </p:sp>
      </p:grpSp>
      <p:grpSp>
        <p:nvGrpSpPr>
          <p:cNvPr id="71" name="Gruppieren 83">
            <a:extLst>
              <a:ext uri="{FF2B5EF4-FFF2-40B4-BE49-F238E27FC236}">
                <a16:creationId xmlns:a16="http://schemas.microsoft.com/office/drawing/2014/main" id="{ABB901DD-41EF-80A8-DB90-471812EF87E7}"/>
              </a:ext>
            </a:extLst>
          </p:cNvPr>
          <p:cNvGrpSpPr/>
          <p:nvPr/>
        </p:nvGrpSpPr>
        <p:grpSpPr>
          <a:xfrm>
            <a:off x="-7903628" y="1735473"/>
            <a:ext cx="7072010" cy="4145640"/>
            <a:chOff x="4769605" y="1821141"/>
            <a:chExt cx="7072010" cy="4145640"/>
          </a:xfrm>
        </p:grpSpPr>
        <p:grpSp>
          <p:nvGrpSpPr>
            <p:cNvPr id="72" name="Gruppieren 84">
              <a:extLst>
                <a:ext uri="{FF2B5EF4-FFF2-40B4-BE49-F238E27FC236}">
                  <a16:creationId xmlns:a16="http://schemas.microsoft.com/office/drawing/2014/main" id="{7AD7802E-B910-D436-E501-4D3A5A081087}"/>
                </a:ext>
              </a:extLst>
            </p:cNvPr>
            <p:cNvGrpSpPr/>
            <p:nvPr/>
          </p:nvGrpSpPr>
          <p:grpSpPr>
            <a:xfrm>
              <a:off x="4769605" y="1821141"/>
              <a:ext cx="7072010" cy="4145640"/>
              <a:chOff x="4759868" y="1816240"/>
              <a:chExt cx="7072010" cy="4145640"/>
            </a:xfrm>
          </p:grpSpPr>
          <p:sp>
            <p:nvSpPr>
              <p:cNvPr id="78" name="Freeform 170">
                <a:extLst>
                  <a:ext uri="{FF2B5EF4-FFF2-40B4-BE49-F238E27FC236}">
                    <a16:creationId xmlns:a16="http://schemas.microsoft.com/office/drawing/2014/main" id="{56B80F85-B60F-E5F1-08AF-36C49ABE6340}"/>
                  </a:ext>
                </a:extLst>
              </p:cNvPr>
              <p:cNvSpPr/>
              <p:nvPr/>
            </p:nvSpPr>
            <p:spPr>
              <a:xfrm>
                <a:off x="4764113" y="1816240"/>
                <a:ext cx="5275917" cy="539494"/>
              </a:xfrm>
              <a:custGeom>
                <a:avLst/>
                <a:gdLst>
                  <a:gd name="connsiteX0" fmla="*/ 0 w 3540604"/>
                  <a:gd name="connsiteY0" fmla="*/ 0 h 432488"/>
                  <a:gd name="connsiteX1" fmla="*/ 3540604 w 3540604"/>
                  <a:gd name="connsiteY1" fmla="*/ 0 h 432488"/>
                  <a:gd name="connsiteX2" fmla="*/ 3540604 w 3540604"/>
                  <a:gd name="connsiteY2" fmla="*/ 275430 h 432488"/>
                  <a:gd name="connsiteX3" fmla="*/ 3383546 w 3540604"/>
                  <a:gd name="connsiteY3" fmla="*/ 432488 h 432488"/>
                  <a:gd name="connsiteX4" fmla="*/ 313357 w 3540604"/>
                  <a:gd name="connsiteY4" fmla="*/ 432488 h 432488"/>
                  <a:gd name="connsiteX5" fmla="*/ 288192 w 3540604"/>
                  <a:gd name="connsiteY5" fmla="*/ 380250 h 432488"/>
                  <a:gd name="connsiteX6" fmla="*/ 12640 w 3540604"/>
                  <a:gd name="connsiteY6" fmla="*/ 11488 h 432488"/>
                  <a:gd name="connsiteX7" fmla="*/ 0 w 3540604"/>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40604" h="432488">
                    <a:moveTo>
                      <a:pt x="0" y="0"/>
                    </a:moveTo>
                    <a:lnTo>
                      <a:pt x="3540604" y="0"/>
                    </a:lnTo>
                    <a:lnTo>
                      <a:pt x="3540604" y="275430"/>
                    </a:lnTo>
                    <a:lnTo>
                      <a:pt x="3383546" y="432488"/>
                    </a:lnTo>
                    <a:lnTo>
                      <a:pt x="313357" y="432488"/>
                    </a:lnTo>
                    <a:lnTo>
                      <a:pt x="288192" y="380250"/>
                    </a:lnTo>
                    <a:cubicBezTo>
                      <a:pt x="214290" y="244207"/>
                      <a:pt x="121233" y="120080"/>
                      <a:pt x="12640" y="11488"/>
                    </a:cubicBezTo>
                    <a:lnTo>
                      <a:pt x="0" y="0"/>
                    </a:lnTo>
                    <a:close/>
                  </a:path>
                </a:pathLst>
              </a:custGeom>
              <a:ln/>
              <a:effectLst/>
            </p:spPr>
            <p:style>
              <a:lnRef idx="0">
                <a:schemeClr val="accent1"/>
              </a:lnRef>
              <a:fillRef idx="3">
                <a:schemeClr val="accent1"/>
              </a:fillRef>
              <a:effectRef idx="3">
                <a:schemeClr val="accent1"/>
              </a:effectRef>
              <a:fontRef idx="minor">
                <a:schemeClr val="lt1"/>
              </a:fontRef>
            </p:style>
            <p:txBody>
              <a:bodyPr lIns="274320" tIns="0" rIns="685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79" name="Freeform 169">
                <a:extLst>
                  <a:ext uri="{FF2B5EF4-FFF2-40B4-BE49-F238E27FC236}">
                    <a16:creationId xmlns:a16="http://schemas.microsoft.com/office/drawing/2014/main" id="{99E795C4-D995-901A-5EBB-7AECE72C970F}"/>
                  </a:ext>
                </a:extLst>
              </p:cNvPr>
              <p:cNvSpPr/>
              <p:nvPr/>
            </p:nvSpPr>
            <p:spPr>
              <a:xfrm>
                <a:off x="5334589" y="2702590"/>
                <a:ext cx="4929491" cy="539494"/>
              </a:xfrm>
              <a:custGeom>
                <a:avLst/>
                <a:gdLst>
                  <a:gd name="connsiteX0" fmla="*/ 0 w 3634557"/>
                  <a:gd name="connsiteY0" fmla="*/ 0 h 432488"/>
                  <a:gd name="connsiteX1" fmla="*/ 3634557 w 3634557"/>
                  <a:gd name="connsiteY1" fmla="*/ 0 h 432488"/>
                  <a:gd name="connsiteX2" fmla="*/ 3634557 w 3634557"/>
                  <a:gd name="connsiteY2" fmla="*/ 275430 h 432488"/>
                  <a:gd name="connsiteX3" fmla="*/ 3477499 w 3634557"/>
                  <a:gd name="connsiteY3" fmla="*/ 432488 h 432488"/>
                  <a:gd name="connsiteX4" fmla="*/ 132083 w 3634557"/>
                  <a:gd name="connsiteY4" fmla="*/ 432488 h 432488"/>
                  <a:gd name="connsiteX5" fmla="*/ 120581 w 3634557"/>
                  <a:gd name="connsiteY5" fmla="*/ 357126 h 432488"/>
                  <a:gd name="connsiteX6" fmla="*/ 27339 w 3634557"/>
                  <a:gd name="connsiteY6" fmla="*/ 56752 h 432488"/>
                  <a:gd name="connsiteX7" fmla="*/ 0 w 3634557"/>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4557" h="432488">
                    <a:moveTo>
                      <a:pt x="0" y="0"/>
                    </a:moveTo>
                    <a:lnTo>
                      <a:pt x="3634557" y="0"/>
                    </a:lnTo>
                    <a:lnTo>
                      <a:pt x="3634557" y="275430"/>
                    </a:lnTo>
                    <a:lnTo>
                      <a:pt x="3477499" y="432488"/>
                    </a:lnTo>
                    <a:lnTo>
                      <a:pt x="132083" y="432488"/>
                    </a:lnTo>
                    <a:lnTo>
                      <a:pt x="120581" y="357126"/>
                    </a:lnTo>
                    <a:cubicBezTo>
                      <a:pt x="99265" y="252957"/>
                      <a:pt x="67827" y="152475"/>
                      <a:pt x="27339" y="56752"/>
                    </a:cubicBezTo>
                    <a:lnTo>
                      <a:pt x="0" y="0"/>
                    </a:lnTo>
                    <a:close/>
                  </a:path>
                </a:pathLst>
              </a:custGeom>
              <a:solidFill>
                <a:srgbClr val="0099BF"/>
              </a:solidFill>
              <a:ln/>
              <a:effectLst/>
            </p:spPr>
            <p:style>
              <a:lnRef idx="0">
                <a:schemeClr val="accent2"/>
              </a:lnRef>
              <a:fillRef idx="3">
                <a:schemeClr val="accent2"/>
              </a:fillRef>
              <a:effectRef idx="3">
                <a:schemeClr val="accent2"/>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Calibri"/>
                  <a:ea typeface="+mn-ea"/>
                  <a:cs typeface="+mn-cs"/>
                </a:endParaRPr>
              </a:p>
            </p:txBody>
          </p:sp>
          <p:sp>
            <p:nvSpPr>
              <p:cNvPr id="80" name="Freeform 168">
                <a:extLst>
                  <a:ext uri="{FF2B5EF4-FFF2-40B4-BE49-F238E27FC236}">
                    <a16:creationId xmlns:a16="http://schemas.microsoft.com/office/drawing/2014/main" id="{AA5E8143-5895-6D53-FD90-1E78976CA3E3}"/>
                  </a:ext>
                </a:extLst>
              </p:cNvPr>
              <p:cNvSpPr/>
              <p:nvPr/>
            </p:nvSpPr>
            <p:spPr>
              <a:xfrm>
                <a:off x="5637589" y="3619313"/>
                <a:ext cx="5316567" cy="539494"/>
              </a:xfrm>
              <a:custGeom>
                <a:avLst/>
                <a:gdLst>
                  <a:gd name="connsiteX0" fmla="*/ 0 w 3919951"/>
                  <a:gd name="connsiteY0" fmla="*/ 0 h 432488"/>
                  <a:gd name="connsiteX1" fmla="*/ 3919951 w 3919951"/>
                  <a:gd name="connsiteY1" fmla="*/ 0 h 432488"/>
                  <a:gd name="connsiteX2" fmla="*/ 3919951 w 3919951"/>
                  <a:gd name="connsiteY2" fmla="*/ 275430 h 432488"/>
                  <a:gd name="connsiteX3" fmla="*/ 3762893 w 3919951"/>
                  <a:gd name="connsiteY3" fmla="*/ 432488 h 432488"/>
                  <a:gd name="connsiteX4" fmla="*/ 0 w 3919951"/>
                  <a:gd name="connsiteY4" fmla="*/ 432488 h 432488"/>
                  <a:gd name="connsiteX5" fmla="*/ 8032 w 3919951"/>
                  <a:gd name="connsiteY5" fmla="*/ 379855 h 432488"/>
                  <a:gd name="connsiteX6" fmla="*/ 16294 w 3919951"/>
                  <a:gd name="connsiteY6" fmla="*/ 216244 h 432488"/>
                  <a:gd name="connsiteX7" fmla="*/ 8032 w 3919951"/>
                  <a:gd name="connsiteY7" fmla="*/ 52633 h 432488"/>
                  <a:gd name="connsiteX8" fmla="*/ 0 w 3919951"/>
                  <a:gd name="connsiteY8"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9951" h="432488">
                    <a:moveTo>
                      <a:pt x="0" y="0"/>
                    </a:moveTo>
                    <a:lnTo>
                      <a:pt x="3919951" y="0"/>
                    </a:lnTo>
                    <a:lnTo>
                      <a:pt x="3919951" y="275430"/>
                    </a:lnTo>
                    <a:lnTo>
                      <a:pt x="3762893" y="432488"/>
                    </a:lnTo>
                    <a:lnTo>
                      <a:pt x="0" y="432488"/>
                    </a:lnTo>
                    <a:lnTo>
                      <a:pt x="8032" y="379855"/>
                    </a:lnTo>
                    <a:cubicBezTo>
                      <a:pt x="13496" y="326061"/>
                      <a:pt x="16294" y="271480"/>
                      <a:pt x="16294" y="216244"/>
                    </a:cubicBezTo>
                    <a:cubicBezTo>
                      <a:pt x="16294" y="161009"/>
                      <a:pt x="13496" y="106427"/>
                      <a:pt x="8032" y="52633"/>
                    </a:cubicBezTo>
                    <a:lnTo>
                      <a:pt x="0" y="0"/>
                    </a:lnTo>
                    <a:close/>
                  </a:path>
                </a:pathLst>
              </a:custGeom>
              <a:solidFill>
                <a:srgbClr val="66E0FF"/>
              </a:solidFill>
              <a:ln/>
              <a:effectLst/>
            </p:spPr>
            <p:style>
              <a:lnRef idx="0">
                <a:schemeClr val="accent3"/>
              </a:lnRef>
              <a:fillRef idx="3">
                <a:schemeClr val="accent3"/>
              </a:fillRef>
              <a:effectRef idx="3">
                <a:schemeClr val="accent3"/>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81" name="Freeform 167">
                <a:extLst>
                  <a:ext uri="{FF2B5EF4-FFF2-40B4-BE49-F238E27FC236}">
                    <a16:creationId xmlns:a16="http://schemas.microsoft.com/office/drawing/2014/main" id="{217D6775-6351-6BED-E53E-0ED9E685B938}"/>
                  </a:ext>
                </a:extLst>
              </p:cNvPr>
              <p:cNvSpPr/>
              <p:nvPr/>
            </p:nvSpPr>
            <p:spPr>
              <a:xfrm>
                <a:off x="5334589" y="4505663"/>
                <a:ext cx="6097793" cy="539494"/>
              </a:xfrm>
              <a:custGeom>
                <a:avLst/>
                <a:gdLst>
                  <a:gd name="connsiteX0" fmla="*/ 132082 w 4495956"/>
                  <a:gd name="connsiteY0" fmla="*/ 0 h 432488"/>
                  <a:gd name="connsiteX1" fmla="*/ 4495956 w 4495956"/>
                  <a:gd name="connsiteY1" fmla="*/ 0 h 432488"/>
                  <a:gd name="connsiteX2" fmla="*/ 4495956 w 4495956"/>
                  <a:gd name="connsiteY2" fmla="*/ 275430 h 432488"/>
                  <a:gd name="connsiteX3" fmla="*/ 4338898 w 4495956"/>
                  <a:gd name="connsiteY3" fmla="*/ 432488 h 432488"/>
                  <a:gd name="connsiteX4" fmla="*/ 0 w 4495956"/>
                  <a:gd name="connsiteY4" fmla="*/ 432488 h 432488"/>
                  <a:gd name="connsiteX5" fmla="*/ 27338 w 4495956"/>
                  <a:gd name="connsiteY5" fmla="*/ 375737 h 432488"/>
                  <a:gd name="connsiteX6" fmla="*/ 120580 w 4495956"/>
                  <a:gd name="connsiteY6" fmla="*/ 75363 h 432488"/>
                  <a:gd name="connsiteX7" fmla="*/ 132082 w 4495956"/>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5956" h="432488">
                    <a:moveTo>
                      <a:pt x="132082" y="0"/>
                    </a:moveTo>
                    <a:lnTo>
                      <a:pt x="4495956" y="0"/>
                    </a:lnTo>
                    <a:lnTo>
                      <a:pt x="4495956" y="275430"/>
                    </a:lnTo>
                    <a:lnTo>
                      <a:pt x="4338898" y="432488"/>
                    </a:lnTo>
                    <a:lnTo>
                      <a:pt x="0" y="432488"/>
                    </a:lnTo>
                    <a:lnTo>
                      <a:pt x="27338" y="375737"/>
                    </a:lnTo>
                    <a:cubicBezTo>
                      <a:pt x="67826" y="280015"/>
                      <a:pt x="99264" y="179532"/>
                      <a:pt x="120580" y="75363"/>
                    </a:cubicBezTo>
                    <a:lnTo>
                      <a:pt x="132082" y="0"/>
                    </a:lnTo>
                    <a:close/>
                  </a:path>
                </a:pathLst>
              </a:custGeom>
              <a:solidFill>
                <a:srgbClr val="44546A"/>
              </a:solidFill>
              <a:ln/>
              <a:effectLst/>
            </p:spPr>
            <p:style>
              <a:lnRef idx="0">
                <a:schemeClr val="accent5"/>
              </a:lnRef>
              <a:fillRef idx="3">
                <a:schemeClr val="accent5"/>
              </a:fillRef>
              <a:effectRef idx="3">
                <a:schemeClr val="accent5"/>
              </a:effectRef>
              <a:fontRef idx="minor">
                <a:schemeClr val="lt1"/>
              </a:fontRef>
            </p:style>
            <p:txBody>
              <a:bodyPr lIns="2057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sp>
            <p:nvSpPr>
              <p:cNvPr id="82" name="Freeform 166">
                <a:extLst>
                  <a:ext uri="{FF2B5EF4-FFF2-40B4-BE49-F238E27FC236}">
                    <a16:creationId xmlns:a16="http://schemas.microsoft.com/office/drawing/2014/main" id="{718B253A-07A2-B12A-D1DF-54F97AB1E760}"/>
                  </a:ext>
                </a:extLst>
              </p:cNvPr>
              <p:cNvSpPr/>
              <p:nvPr/>
            </p:nvSpPr>
            <p:spPr>
              <a:xfrm>
                <a:off x="4759868" y="5422386"/>
                <a:ext cx="7072010" cy="539494"/>
              </a:xfrm>
              <a:custGeom>
                <a:avLst/>
                <a:gdLst>
                  <a:gd name="connsiteX0" fmla="*/ 313357 w 5214255"/>
                  <a:gd name="connsiteY0" fmla="*/ 0 h 432488"/>
                  <a:gd name="connsiteX1" fmla="*/ 5214255 w 5214255"/>
                  <a:gd name="connsiteY1" fmla="*/ 0 h 432488"/>
                  <a:gd name="connsiteX2" fmla="*/ 5214255 w 5214255"/>
                  <a:gd name="connsiteY2" fmla="*/ 275430 h 432488"/>
                  <a:gd name="connsiteX3" fmla="*/ 5057197 w 5214255"/>
                  <a:gd name="connsiteY3" fmla="*/ 432488 h 432488"/>
                  <a:gd name="connsiteX4" fmla="*/ 0 w 5214255"/>
                  <a:gd name="connsiteY4" fmla="*/ 432488 h 432488"/>
                  <a:gd name="connsiteX5" fmla="*/ 12640 w 5214255"/>
                  <a:gd name="connsiteY5" fmla="*/ 421000 h 432488"/>
                  <a:gd name="connsiteX6" fmla="*/ 288192 w 5214255"/>
                  <a:gd name="connsiteY6" fmla="*/ 52238 h 432488"/>
                  <a:gd name="connsiteX7" fmla="*/ 313357 w 5214255"/>
                  <a:gd name="connsiteY7" fmla="*/ 0 h 43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4255" h="432488">
                    <a:moveTo>
                      <a:pt x="313357" y="0"/>
                    </a:moveTo>
                    <a:lnTo>
                      <a:pt x="5214255" y="0"/>
                    </a:lnTo>
                    <a:lnTo>
                      <a:pt x="5214255" y="275430"/>
                    </a:lnTo>
                    <a:lnTo>
                      <a:pt x="5057197" y="432488"/>
                    </a:lnTo>
                    <a:lnTo>
                      <a:pt x="0" y="432488"/>
                    </a:lnTo>
                    <a:lnTo>
                      <a:pt x="12640" y="421000"/>
                    </a:lnTo>
                    <a:cubicBezTo>
                      <a:pt x="121233" y="312408"/>
                      <a:pt x="214290" y="188281"/>
                      <a:pt x="288192" y="52238"/>
                    </a:cubicBezTo>
                    <a:lnTo>
                      <a:pt x="313357" y="0"/>
                    </a:lnTo>
                    <a:close/>
                  </a:path>
                </a:pathLst>
              </a:custGeom>
              <a:solidFill>
                <a:srgbClr val="03586E"/>
              </a:solidFill>
              <a:ln/>
              <a:effectLst/>
            </p:spPr>
            <p:style>
              <a:lnRef idx="0">
                <a:schemeClr val="accent4"/>
              </a:lnRef>
              <a:fillRef idx="3">
                <a:schemeClr val="accent4"/>
              </a:fillRef>
              <a:effectRef idx="3">
                <a:schemeClr val="accent4"/>
              </a:effectRef>
              <a:fontRef idx="minor">
                <a:schemeClr val="lt1"/>
              </a:fontRef>
            </p:style>
            <p:txBody>
              <a:bodyPr lIns="3429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75"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73" name="Textfeld 85">
              <a:extLst>
                <a:ext uri="{FF2B5EF4-FFF2-40B4-BE49-F238E27FC236}">
                  <a16:creationId xmlns:a16="http://schemas.microsoft.com/office/drawing/2014/main" id="{0CD25D3A-8FC3-255B-21BA-D0113AA95F15}"/>
                </a:ext>
              </a:extLst>
            </p:cNvPr>
            <p:cNvSpPr txBox="1"/>
            <p:nvPr/>
          </p:nvSpPr>
          <p:spPr>
            <a:xfrm>
              <a:off x="4989212" y="1951539"/>
              <a:ext cx="5174474" cy="276999"/>
            </a:xfrm>
            <a:prstGeom prst="rect">
              <a:avLst/>
            </a:prstGeom>
            <a:noFill/>
          </p:spPr>
          <p:txBody>
            <a:bodyPr wrap="square" rtlCol="0" anchor="ctr">
              <a:spAutoFit/>
            </a:bodyPr>
            <a:lstStyle/>
            <a:p>
              <a:pPr algn="ctr"/>
              <a:r>
                <a:rPr lang="de-DE" sz="1200" dirty="0">
                  <a:solidFill>
                    <a:schemeClr val="bg1"/>
                  </a:solidFill>
                  <a:latin typeface="Montserrat Medium" panose="00000600000000000000" pitchFamily="2" charset="0"/>
                  <a:cs typeface="Futura Medium" panose="020B0602020204020303" pitchFamily="34" charset="-79"/>
                </a:rPr>
                <a:t>z.B.: Marktrundgänge, Frische Checks &amp; Abteilungskontrollen</a:t>
              </a:r>
            </a:p>
          </p:txBody>
        </p:sp>
        <p:sp>
          <p:nvSpPr>
            <p:cNvPr id="74" name="Textfeld 86">
              <a:extLst>
                <a:ext uri="{FF2B5EF4-FFF2-40B4-BE49-F238E27FC236}">
                  <a16:creationId xmlns:a16="http://schemas.microsoft.com/office/drawing/2014/main" id="{CD05B9E9-4777-3924-27EE-5457F6AA1E98}"/>
                </a:ext>
              </a:extLst>
            </p:cNvPr>
            <p:cNvSpPr txBox="1"/>
            <p:nvPr/>
          </p:nvSpPr>
          <p:spPr>
            <a:xfrm>
              <a:off x="5647326" y="2853075"/>
              <a:ext cx="3492721" cy="276999"/>
            </a:xfrm>
            <a:prstGeom prst="rect">
              <a:avLst/>
            </a:prstGeom>
            <a:noFill/>
            <a:ln>
              <a:noFill/>
            </a:ln>
          </p:spPr>
          <p:txBody>
            <a:bodyPr wrap="square" rtlCol="0" anchor="ctr">
              <a:spAutoFit/>
            </a:bodyPr>
            <a:lstStyle/>
            <a:p>
              <a:r>
                <a:rPr lang="de-DE" sz="1200" dirty="0">
                  <a:solidFill>
                    <a:schemeClr val="bg1"/>
                  </a:solidFill>
                  <a:latin typeface="Montserrat Medium" panose="00000600000000000000" pitchFamily="2" charset="0"/>
                  <a:cs typeface="Futura Medium" panose="020B0602020204020303" pitchFamily="34" charset="-79"/>
                </a:rPr>
                <a:t>z.B.: HACCP, Brandschutz</a:t>
              </a:r>
            </a:p>
          </p:txBody>
        </p:sp>
        <p:sp>
          <p:nvSpPr>
            <p:cNvPr id="75" name="Textfeld 87">
              <a:extLst>
                <a:ext uri="{FF2B5EF4-FFF2-40B4-BE49-F238E27FC236}">
                  <a16:creationId xmlns:a16="http://schemas.microsoft.com/office/drawing/2014/main" id="{C88A9D9E-175B-067F-5A5F-189D2E1060B2}"/>
                </a:ext>
              </a:extLst>
            </p:cNvPr>
            <p:cNvSpPr txBox="1"/>
            <p:nvPr/>
          </p:nvSpPr>
          <p:spPr>
            <a:xfrm>
              <a:off x="5758861" y="3761864"/>
              <a:ext cx="5052151"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Hausmeisterrundgänge, Vorgehen in Versicherungsfällen</a:t>
              </a:r>
            </a:p>
          </p:txBody>
        </p:sp>
        <p:sp>
          <p:nvSpPr>
            <p:cNvPr id="76" name="Textfeld 88">
              <a:extLst>
                <a:ext uri="{FF2B5EF4-FFF2-40B4-BE49-F238E27FC236}">
                  <a16:creationId xmlns:a16="http://schemas.microsoft.com/office/drawing/2014/main" id="{DBC2D87C-0258-6B68-610C-3A6B431CC03F}"/>
                </a:ext>
              </a:extLst>
            </p:cNvPr>
            <p:cNvSpPr txBox="1"/>
            <p:nvPr/>
          </p:nvSpPr>
          <p:spPr>
            <a:xfrm>
              <a:off x="5581916" y="4636979"/>
              <a:ext cx="3659784"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Schulungen, Umfragen, Arbeitsschutz</a:t>
              </a:r>
            </a:p>
          </p:txBody>
        </p:sp>
        <p:sp>
          <p:nvSpPr>
            <p:cNvPr id="77" name="Textfeld 89">
              <a:extLst>
                <a:ext uri="{FF2B5EF4-FFF2-40B4-BE49-F238E27FC236}">
                  <a16:creationId xmlns:a16="http://schemas.microsoft.com/office/drawing/2014/main" id="{D4AFC406-3BCC-9C87-F776-0407D0DF19A1}"/>
                </a:ext>
              </a:extLst>
            </p:cNvPr>
            <p:cNvSpPr txBox="1"/>
            <p:nvPr/>
          </p:nvSpPr>
          <p:spPr>
            <a:xfrm>
              <a:off x="5222626" y="5567662"/>
              <a:ext cx="3487915" cy="276999"/>
            </a:xfrm>
            <a:prstGeom prst="rect">
              <a:avLst/>
            </a:prstGeom>
            <a:noFill/>
            <a:ln>
              <a:noFill/>
            </a:ln>
          </p:spPr>
          <p:txBody>
            <a:bodyPr wrap="square" rtlCol="0">
              <a:spAutoFit/>
            </a:bodyPr>
            <a:lstStyle/>
            <a:p>
              <a:r>
                <a:rPr lang="de-DE" sz="1200" dirty="0">
                  <a:solidFill>
                    <a:schemeClr val="bg1"/>
                  </a:solidFill>
                  <a:latin typeface="Montserrat Medium" panose="00000600000000000000" pitchFamily="2" charset="0"/>
                  <a:cs typeface="Futura Medium" panose="020B0602020204020303" pitchFamily="34" charset="-79"/>
                </a:rPr>
                <a:t>z.B.: besondere Fokussetzung</a:t>
              </a:r>
            </a:p>
          </p:txBody>
        </p:sp>
      </p:grpSp>
      <p:sp>
        <p:nvSpPr>
          <p:cNvPr id="94" name="TextBox 93">
            <a:extLst>
              <a:ext uri="{FF2B5EF4-FFF2-40B4-BE49-F238E27FC236}">
                <a16:creationId xmlns:a16="http://schemas.microsoft.com/office/drawing/2014/main" id="{FB566A85-6396-D602-AE9F-45ACA91F7591}"/>
              </a:ext>
            </a:extLst>
          </p:cNvPr>
          <p:cNvSpPr txBox="1"/>
          <p:nvPr/>
        </p:nvSpPr>
        <p:spPr>
          <a:xfrm>
            <a:off x="12627535" y="1800256"/>
            <a:ext cx="5217798" cy="307777"/>
          </a:xfrm>
          <a:prstGeom prst="rect">
            <a:avLst/>
          </a:prstGeom>
          <a:noFill/>
        </p:spPr>
        <p:txBody>
          <a:bodyPr wrap="square" rtlCol="0">
            <a:spAutoFit/>
          </a:bodyPr>
          <a:lstStyle/>
          <a:p>
            <a:r>
              <a:rPr lang="de-DE" sz="1400" b="1" dirty="0">
                <a:solidFill>
                  <a:srgbClr val="03586E"/>
                </a:solidFill>
                <a:latin typeface="Montserrat ExtraBold" pitchFamily="2" charset="77"/>
                <a:cs typeface="FUTURA MEDIUM" panose="020B0602020204020303" pitchFamily="34" charset="-79"/>
              </a:rPr>
              <a:t>Tägliche "Frische-Checks" O&amp;G-Abteilung  </a:t>
            </a:r>
            <a:endParaRPr lang="en-US" sz="1400" b="1" dirty="0">
              <a:solidFill>
                <a:srgbClr val="03586E"/>
              </a:solidFill>
              <a:latin typeface="Montserrat ExtraBold" pitchFamily="2" charset="77"/>
              <a:cs typeface="Futura Medium" panose="020B0602020204020303" pitchFamily="34" charset="-79"/>
            </a:endParaRPr>
          </a:p>
        </p:txBody>
      </p:sp>
      <p:sp>
        <p:nvSpPr>
          <p:cNvPr id="95" name="TextBox 94">
            <a:extLst>
              <a:ext uri="{FF2B5EF4-FFF2-40B4-BE49-F238E27FC236}">
                <a16:creationId xmlns:a16="http://schemas.microsoft.com/office/drawing/2014/main" id="{3D20F5E7-5BA2-33B0-F7DE-B1BDFC4C8474}"/>
              </a:ext>
            </a:extLst>
          </p:cNvPr>
          <p:cNvSpPr txBox="1"/>
          <p:nvPr/>
        </p:nvSpPr>
        <p:spPr>
          <a:xfrm>
            <a:off x="13673958" y="2746479"/>
            <a:ext cx="4121240" cy="461665"/>
          </a:xfrm>
          <a:prstGeom prst="rect">
            <a:avLst/>
          </a:prstGeom>
          <a:noFill/>
        </p:spPr>
        <p:txBody>
          <a:bodyPr wrap="square" lIns="91440" tIns="45720" rIns="91440" bIns="45720" rtlCol="0" anchor="t">
            <a:spAutoFit/>
          </a:bodyPr>
          <a:lstStyle/>
          <a:p>
            <a:pPr>
              <a:spcBef>
                <a:spcPts val="600"/>
              </a:spcBef>
              <a:spcAft>
                <a:spcPts val="600"/>
              </a:spcAft>
            </a:pPr>
            <a:r>
              <a:rPr lang="de-DE" sz="1200" dirty="0">
                <a:solidFill>
                  <a:srgbClr val="03586E"/>
                </a:solidFill>
                <a:latin typeface="Montserrat Medium"/>
              </a:rPr>
              <a:t>Durchführung Checkliste "Frische-Check" in der O&amp;G - Abteilung jeden Nachmittag.</a:t>
            </a:r>
          </a:p>
        </p:txBody>
      </p:sp>
      <p:sp>
        <p:nvSpPr>
          <p:cNvPr id="96" name="TextBox 95">
            <a:extLst>
              <a:ext uri="{FF2B5EF4-FFF2-40B4-BE49-F238E27FC236}">
                <a16:creationId xmlns:a16="http://schemas.microsoft.com/office/drawing/2014/main" id="{B36BEB9C-9A2C-ACFF-2A7F-91194601CA30}"/>
              </a:ext>
            </a:extLst>
          </p:cNvPr>
          <p:cNvSpPr txBox="1"/>
          <p:nvPr/>
        </p:nvSpPr>
        <p:spPr>
          <a:xfrm>
            <a:off x="14787961" y="3991456"/>
            <a:ext cx="4121240" cy="646331"/>
          </a:xfrm>
          <a:prstGeom prst="rect">
            <a:avLst/>
          </a:prstGeom>
          <a:noFill/>
        </p:spPr>
        <p:txBody>
          <a:bodyPr wrap="square" lIns="91440" tIns="45720" rIns="91440" bIns="45720" rtlCol="0" anchor="ctr">
            <a:spAutoFit/>
          </a:bodyPr>
          <a:lstStyle/>
          <a:p>
            <a:pPr>
              <a:lnSpc>
                <a:spcPct val="100000"/>
              </a:lnSpc>
              <a:spcBef>
                <a:spcPts val="600"/>
              </a:spcBef>
              <a:spcAft>
                <a:spcPts val="600"/>
              </a:spcAft>
            </a:pPr>
            <a:r>
              <a:rPr lang="de-DE" sz="1200" dirty="0">
                <a:solidFill>
                  <a:srgbClr val="03586E"/>
                </a:solidFill>
                <a:latin typeface="Montserrat Medium"/>
              </a:rPr>
              <a:t>Die tägliche Durchführung der Checkliste erinnert Mitarbeiter an das Nachfüllen und Prüfen von Ware/Sauberkeit der Abteilung.</a:t>
            </a:r>
          </a:p>
        </p:txBody>
      </p:sp>
      <p:sp>
        <p:nvSpPr>
          <p:cNvPr id="97" name="TextBox 96">
            <a:extLst>
              <a:ext uri="{FF2B5EF4-FFF2-40B4-BE49-F238E27FC236}">
                <a16:creationId xmlns:a16="http://schemas.microsoft.com/office/drawing/2014/main" id="{9A05CFF4-5191-39F4-E2C5-3C066F205751}"/>
              </a:ext>
            </a:extLst>
          </p:cNvPr>
          <p:cNvSpPr txBox="1"/>
          <p:nvPr/>
        </p:nvSpPr>
        <p:spPr>
          <a:xfrm>
            <a:off x="15813871" y="5328766"/>
            <a:ext cx="4121240" cy="646331"/>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Langfristig können die Ergebnisse (z.B. Bilder) der Checkliste mit KPIs z.B. Umsätzen verglichen werden um Trends festzustellen.</a:t>
            </a:r>
          </a:p>
        </p:txBody>
      </p:sp>
      <p:sp>
        <p:nvSpPr>
          <p:cNvPr id="101" name="Textfeld 11">
            <a:extLst>
              <a:ext uri="{FF2B5EF4-FFF2-40B4-BE49-F238E27FC236}">
                <a16:creationId xmlns:a16="http://schemas.microsoft.com/office/drawing/2014/main" id="{9583CC2A-AAC0-D117-45F2-351202F82427}"/>
              </a:ext>
            </a:extLst>
          </p:cNvPr>
          <p:cNvSpPr txBox="1"/>
          <p:nvPr/>
        </p:nvSpPr>
        <p:spPr>
          <a:xfrm>
            <a:off x="12624975" y="2113480"/>
            <a:ext cx="6088386" cy="276999"/>
          </a:xfrm>
          <a:prstGeom prst="rect">
            <a:avLst/>
          </a:prstGeom>
          <a:noFill/>
        </p:spPr>
        <p:txBody>
          <a:bodyPr wrap="square" lIns="91440" tIns="45720" rIns="91440" bIns="45720" anchor="t">
            <a:spAutoFit/>
          </a:bodyPr>
          <a:lstStyle/>
          <a:p>
            <a:r>
              <a:rPr lang="de-DE" sz="1200" dirty="0">
                <a:solidFill>
                  <a:srgbClr val="03586E"/>
                </a:solidFill>
                <a:latin typeface="Montserrat Medium"/>
              </a:rPr>
              <a:t>Verbesserte Kundenbindung durch das Schließen von Warenlücken</a:t>
            </a:r>
          </a:p>
        </p:txBody>
      </p:sp>
      <p:pic>
        <p:nvPicPr>
          <p:cNvPr id="102" name="Picture 101" descr="A group of black bins with vegetables in them&#10;&#10;Description automatically generated">
            <a:extLst>
              <a:ext uri="{FF2B5EF4-FFF2-40B4-BE49-F238E27FC236}">
                <a16:creationId xmlns:a16="http://schemas.microsoft.com/office/drawing/2014/main" id="{1F1341D1-4880-5F58-49BA-3BEA5EC7D9B7}"/>
              </a:ext>
            </a:extLst>
          </p:cNvPr>
          <p:cNvPicPr>
            <a:picLocks noChangeAspect="1"/>
          </p:cNvPicPr>
          <p:nvPr/>
        </p:nvPicPr>
        <p:blipFill rotWithShape="1">
          <a:blip r:embed="rId9"/>
          <a:srcRect l="1822" r="34065"/>
          <a:stretch/>
        </p:blipFill>
        <p:spPr>
          <a:xfrm>
            <a:off x="-5687118" y="0"/>
            <a:ext cx="5623027" cy="6858000"/>
          </a:xfrm>
          <a:prstGeom prst="rect">
            <a:avLst/>
          </a:prstGeom>
          <a:solidFill>
            <a:srgbClr val="FFFFFF">
              <a:shade val="85000"/>
            </a:srgbClr>
          </a:solidFill>
          <a:ln>
            <a:noFill/>
          </a:ln>
          <a:effectLst/>
        </p:spPr>
      </p:pic>
    </p:spTree>
    <p:extLst>
      <p:ext uri="{BB962C8B-B14F-4D97-AF65-F5344CB8AC3E}">
        <p14:creationId xmlns:p14="http://schemas.microsoft.com/office/powerpoint/2010/main" val="584788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p:txBody>
          <a:bodyPr/>
          <a:lstStyle/>
          <a:p>
            <a:fld id="{A8CC698C-A01C-4AB2-8012-FDE6FF3537BB}" type="slidenum">
              <a:rPr lang="de-DE" b="1" dirty="0" smtClean="0">
                <a:solidFill>
                  <a:srgbClr val="E27702"/>
                </a:solidFill>
              </a:rPr>
              <a:t>8</a:t>
            </a:fld>
            <a:endParaRPr lang="de-DE" b="1" dirty="0">
              <a:solidFill>
                <a:srgbClr val="E27702"/>
              </a:solidFill>
            </a:endParaRPr>
          </a:p>
        </p:txBody>
      </p:sp>
      <p:pic>
        <p:nvPicPr>
          <p:cNvPr id="22" name="Picture 21" descr="A group of black bins with vegetables in them&#10;&#10;Description automatically generated">
            <a:extLst>
              <a:ext uri="{FF2B5EF4-FFF2-40B4-BE49-F238E27FC236}">
                <a16:creationId xmlns:a16="http://schemas.microsoft.com/office/drawing/2014/main" id="{9AD7B8C8-74C8-A3AE-3565-00FD94415644}"/>
              </a:ext>
            </a:extLst>
          </p:cNvPr>
          <p:cNvPicPr>
            <a:picLocks noChangeAspect="1"/>
          </p:cNvPicPr>
          <p:nvPr/>
        </p:nvPicPr>
        <p:blipFill rotWithShape="1">
          <a:blip r:embed="rId2"/>
          <a:srcRect l="1822" r="34065"/>
          <a:stretch/>
        </p:blipFill>
        <p:spPr>
          <a:xfrm>
            <a:off x="0" y="0"/>
            <a:ext cx="5623027" cy="6858000"/>
          </a:xfrm>
          <a:prstGeom prst="rect">
            <a:avLst/>
          </a:prstGeom>
          <a:solidFill>
            <a:srgbClr val="FFFFFF">
              <a:shade val="85000"/>
            </a:srgbClr>
          </a:solidFill>
          <a:ln>
            <a:noFill/>
          </a:ln>
          <a:effectLst/>
        </p:spPr>
      </p:pic>
      <p:sp>
        <p:nvSpPr>
          <p:cNvPr id="5" name="TextBox 4">
            <a:extLst>
              <a:ext uri="{FF2B5EF4-FFF2-40B4-BE49-F238E27FC236}">
                <a16:creationId xmlns:a16="http://schemas.microsoft.com/office/drawing/2014/main" id="{BC9D38BE-E380-A50F-1563-F40C5F03323D}"/>
              </a:ext>
            </a:extLst>
          </p:cNvPr>
          <p:cNvSpPr txBox="1"/>
          <p:nvPr/>
        </p:nvSpPr>
        <p:spPr>
          <a:xfrm>
            <a:off x="6265480" y="568871"/>
            <a:ext cx="5817029" cy="661720"/>
          </a:xfrm>
          <a:prstGeom prst="rect">
            <a:avLst/>
          </a:prstGeom>
          <a:noFill/>
        </p:spPr>
        <p:txBody>
          <a:bodyPr wrap="square" lIns="91440" tIns="45720" rIns="91440" bIns="45720" rtlCol="0" anchor="ctr">
            <a:spAutoFit/>
          </a:bodyPr>
          <a:lstStyle/>
          <a:p>
            <a:pPr>
              <a:spcAft>
                <a:spcPts val="600"/>
              </a:spcAft>
            </a:pPr>
            <a:r>
              <a:rPr lang="de-DE" sz="1200" dirty="0">
                <a:solidFill>
                  <a:srgbClr val="03586E"/>
                </a:solidFill>
                <a:latin typeface="Montserrat Medium" panose="00000600000000000000" pitchFamily="2" charset="0"/>
                <a:cs typeface="Futura" panose="020B0602020204020303" pitchFamily="34" charset="-79"/>
                <a:sym typeface="Arial"/>
              </a:rPr>
              <a:t>Steigerung der Personaleffizienz </a:t>
            </a:r>
          </a:p>
          <a:p>
            <a:pPr>
              <a:spcAft>
                <a:spcPts val="600"/>
              </a:spcAft>
            </a:pPr>
            <a:r>
              <a:rPr lang="de-DE" sz="2000" b="1" dirty="0">
                <a:solidFill>
                  <a:srgbClr val="03586E"/>
                </a:solidFill>
                <a:latin typeface="Montserrat Medium" panose="00000600000000000000" pitchFamily="2" charset="0"/>
                <a:ea typeface="Roboto" panose="020B0604020202020204" charset="0"/>
                <a:cs typeface="Futura" panose="020B0602020204020303" pitchFamily="34" charset="-79"/>
              </a:rPr>
              <a:t>Optimierung des Qualitätsmanagements</a:t>
            </a:r>
          </a:p>
        </p:txBody>
      </p:sp>
      <p:sp>
        <p:nvSpPr>
          <p:cNvPr id="6" name="TextBox 5">
            <a:extLst>
              <a:ext uri="{FF2B5EF4-FFF2-40B4-BE49-F238E27FC236}">
                <a16:creationId xmlns:a16="http://schemas.microsoft.com/office/drawing/2014/main" id="{12E9ECB2-0A27-C329-DB87-708788858551}"/>
              </a:ext>
            </a:extLst>
          </p:cNvPr>
          <p:cNvSpPr txBox="1"/>
          <p:nvPr/>
        </p:nvSpPr>
        <p:spPr>
          <a:xfrm>
            <a:off x="6182137" y="1800256"/>
            <a:ext cx="5217798" cy="307777"/>
          </a:xfrm>
          <a:prstGeom prst="rect">
            <a:avLst/>
          </a:prstGeom>
          <a:noFill/>
        </p:spPr>
        <p:txBody>
          <a:bodyPr wrap="square" rtlCol="0">
            <a:spAutoFit/>
          </a:bodyPr>
          <a:lstStyle/>
          <a:p>
            <a:r>
              <a:rPr lang="de-DE" sz="1400" b="1" dirty="0">
                <a:solidFill>
                  <a:srgbClr val="03586E"/>
                </a:solidFill>
                <a:latin typeface="Montserrat ExtraBold" pitchFamily="2" charset="77"/>
                <a:cs typeface="FUTURA MEDIUM" panose="020B0602020204020303" pitchFamily="34" charset="-79"/>
              </a:rPr>
              <a:t>Tägliche "Frische-Checks" O&amp;G-Abteilung  </a:t>
            </a:r>
            <a:endParaRPr lang="en-US" sz="1400" b="1" dirty="0">
              <a:solidFill>
                <a:srgbClr val="03586E"/>
              </a:solidFill>
              <a:latin typeface="Montserrat ExtraBold" pitchFamily="2" charset="77"/>
              <a:cs typeface="Futura Medium" panose="020B0602020204020303" pitchFamily="34" charset="-79"/>
            </a:endParaRPr>
          </a:p>
        </p:txBody>
      </p:sp>
      <p:sp>
        <p:nvSpPr>
          <p:cNvPr id="26" name="Rounded Rectangle 25">
            <a:extLst>
              <a:ext uri="{FF2B5EF4-FFF2-40B4-BE49-F238E27FC236}">
                <a16:creationId xmlns:a16="http://schemas.microsoft.com/office/drawing/2014/main" id="{960CF482-6C72-FBA8-A663-CC9F8D3A0B08}"/>
              </a:ext>
            </a:extLst>
          </p:cNvPr>
          <p:cNvSpPr/>
          <p:nvPr/>
        </p:nvSpPr>
        <p:spPr>
          <a:xfrm>
            <a:off x="7063323" y="2498916"/>
            <a:ext cx="5785778" cy="956791"/>
          </a:xfrm>
          <a:prstGeom prst="roundRect">
            <a:avLst/>
          </a:prstGeom>
          <a:gradFill flip="none" rotWithShape="1">
            <a:gsLst>
              <a:gs pos="0">
                <a:schemeClr val="accent1">
                  <a:lumMod val="5000"/>
                  <a:lumOff val="95000"/>
                </a:schemeClr>
              </a:gs>
              <a:gs pos="50000">
                <a:schemeClr val="accent1">
                  <a:lumMod val="45000"/>
                  <a:lumOff val="55000"/>
                </a:schemeClr>
              </a:gs>
              <a:gs pos="69000">
                <a:schemeClr val="accent1">
                  <a:lumMod val="50000"/>
                  <a:lumOff val="50000"/>
                </a:schemeClr>
              </a:gs>
              <a:gs pos="100000">
                <a:srgbClr val="00CC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7894C02-0552-B10D-890C-6FFA58BB332C}"/>
              </a:ext>
            </a:extLst>
          </p:cNvPr>
          <p:cNvSpPr txBox="1"/>
          <p:nvPr/>
        </p:nvSpPr>
        <p:spPr>
          <a:xfrm>
            <a:off x="7228560" y="2746479"/>
            <a:ext cx="4121240" cy="461665"/>
          </a:xfrm>
          <a:prstGeom prst="rect">
            <a:avLst/>
          </a:prstGeom>
          <a:noFill/>
        </p:spPr>
        <p:txBody>
          <a:bodyPr wrap="square" lIns="91440" tIns="45720" rIns="91440" bIns="45720" rtlCol="0" anchor="t">
            <a:spAutoFit/>
          </a:bodyPr>
          <a:lstStyle/>
          <a:p>
            <a:pPr>
              <a:spcBef>
                <a:spcPts val="600"/>
              </a:spcBef>
              <a:spcAft>
                <a:spcPts val="600"/>
              </a:spcAft>
            </a:pPr>
            <a:r>
              <a:rPr lang="de-DE" sz="1200" dirty="0">
                <a:solidFill>
                  <a:srgbClr val="03586E"/>
                </a:solidFill>
                <a:latin typeface="Montserrat Medium"/>
              </a:rPr>
              <a:t>Durchführung Checkliste "Frische-Check" in der O&amp;G - Abteilung jeden Nachmittag.</a:t>
            </a:r>
          </a:p>
        </p:txBody>
      </p:sp>
      <p:sp>
        <p:nvSpPr>
          <p:cNvPr id="27" name="Rounded Rectangle 26">
            <a:extLst>
              <a:ext uri="{FF2B5EF4-FFF2-40B4-BE49-F238E27FC236}">
                <a16:creationId xmlns:a16="http://schemas.microsoft.com/office/drawing/2014/main" id="{1F3A709C-1FD9-FE61-05B1-5300B988C0C2}"/>
              </a:ext>
            </a:extLst>
          </p:cNvPr>
          <p:cNvSpPr/>
          <p:nvPr/>
        </p:nvSpPr>
        <p:spPr>
          <a:xfrm>
            <a:off x="7063323" y="3836226"/>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4B2F244-6FF0-22C9-7133-ABF54D348CD1}"/>
              </a:ext>
            </a:extLst>
          </p:cNvPr>
          <p:cNvSpPr txBox="1"/>
          <p:nvPr/>
        </p:nvSpPr>
        <p:spPr>
          <a:xfrm>
            <a:off x="7182840" y="3991456"/>
            <a:ext cx="4121240" cy="646331"/>
          </a:xfrm>
          <a:prstGeom prst="rect">
            <a:avLst/>
          </a:prstGeom>
          <a:noFill/>
        </p:spPr>
        <p:txBody>
          <a:bodyPr wrap="square" lIns="91440" tIns="45720" rIns="91440" bIns="45720" rtlCol="0" anchor="ctr">
            <a:spAutoFit/>
          </a:bodyPr>
          <a:lstStyle/>
          <a:p>
            <a:pPr>
              <a:lnSpc>
                <a:spcPct val="100000"/>
              </a:lnSpc>
              <a:spcBef>
                <a:spcPts val="600"/>
              </a:spcBef>
              <a:spcAft>
                <a:spcPts val="600"/>
              </a:spcAft>
            </a:pPr>
            <a:r>
              <a:rPr lang="de-DE" sz="1200" dirty="0">
                <a:solidFill>
                  <a:srgbClr val="03586E"/>
                </a:solidFill>
                <a:latin typeface="Montserrat Medium"/>
              </a:rPr>
              <a:t>Die tägliche Durchführung der Checkliste erinnert Mitarbeiter an das Nachfüllen und Prüfen von Ware/Sauberkeit der Abteilung.</a:t>
            </a:r>
          </a:p>
        </p:txBody>
      </p:sp>
      <p:sp>
        <p:nvSpPr>
          <p:cNvPr id="28" name="Rounded Rectangle 27">
            <a:extLst>
              <a:ext uri="{FF2B5EF4-FFF2-40B4-BE49-F238E27FC236}">
                <a16:creationId xmlns:a16="http://schemas.microsoft.com/office/drawing/2014/main" id="{FD346DF3-B965-D137-C808-9A6E5FB26D62}"/>
              </a:ext>
            </a:extLst>
          </p:cNvPr>
          <p:cNvSpPr/>
          <p:nvPr/>
        </p:nvSpPr>
        <p:spPr>
          <a:xfrm>
            <a:off x="7063323" y="5173536"/>
            <a:ext cx="5785778" cy="956791"/>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00CC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8F68183-455D-3519-57E4-5033D5413C0E}"/>
              </a:ext>
            </a:extLst>
          </p:cNvPr>
          <p:cNvSpPr txBox="1"/>
          <p:nvPr/>
        </p:nvSpPr>
        <p:spPr>
          <a:xfrm>
            <a:off x="7182840" y="5328766"/>
            <a:ext cx="4121240" cy="646331"/>
          </a:xfrm>
          <a:prstGeom prst="rect">
            <a:avLst/>
          </a:prstGeom>
          <a:noFill/>
        </p:spPr>
        <p:txBody>
          <a:bodyPr wrap="square" lIns="91440" tIns="45720" rIns="91440" bIns="45720" rtlCol="0" anchor="ctr">
            <a:spAutoFit/>
          </a:bodyPr>
          <a:lstStyle/>
          <a:p>
            <a:pPr>
              <a:spcBef>
                <a:spcPts val="600"/>
              </a:spcBef>
              <a:spcAft>
                <a:spcPts val="600"/>
              </a:spcAft>
            </a:pPr>
            <a:r>
              <a:rPr lang="de-DE" sz="1200" dirty="0">
                <a:solidFill>
                  <a:srgbClr val="03586E"/>
                </a:solidFill>
                <a:latin typeface="Montserrat Medium"/>
              </a:rPr>
              <a:t>Langfristig können die Ergebnisse (z.B. Bilder) der Checkliste mit KPIs z.B. Umsätzen verglichen werden um Trends festzustellen.</a:t>
            </a:r>
          </a:p>
        </p:txBody>
      </p:sp>
      <p:cxnSp>
        <p:nvCxnSpPr>
          <p:cNvPr id="34" name="Straight Connector 33">
            <a:extLst>
              <a:ext uri="{FF2B5EF4-FFF2-40B4-BE49-F238E27FC236}">
                <a16:creationId xmlns:a16="http://schemas.microsoft.com/office/drawing/2014/main" id="{748AAC9C-87B9-AC03-0600-AB9727E43B0C}"/>
              </a:ext>
            </a:extLst>
          </p:cNvPr>
          <p:cNvCxnSpPr/>
          <p:nvPr/>
        </p:nvCxnSpPr>
        <p:spPr>
          <a:xfrm>
            <a:off x="6212706" y="484780"/>
            <a:ext cx="0" cy="768096"/>
          </a:xfrm>
          <a:prstGeom prst="line">
            <a:avLst/>
          </a:prstGeom>
          <a:ln w="76200" cap="rnd"/>
        </p:spPr>
        <p:style>
          <a:lnRef idx="1">
            <a:schemeClr val="accent1"/>
          </a:lnRef>
          <a:fillRef idx="0">
            <a:schemeClr val="accent1"/>
          </a:fillRef>
          <a:effectRef idx="0">
            <a:schemeClr val="accent1"/>
          </a:effectRef>
          <a:fontRef idx="minor">
            <a:schemeClr val="tx1"/>
          </a:fontRef>
        </p:style>
      </p:cxnSp>
      <p:pic>
        <p:nvPicPr>
          <p:cNvPr id="4" name="Graphic 3" descr="Group brainstorm with solid fill">
            <a:extLst>
              <a:ext uri="{FF2B5EF4-FFF2-40B4-BE49-F238E27FC236}">
                <a16:creationId xmlns:a16="http://schemas.microsoft.com/office/drawing/2014/main" id="{3EC29AA6-A411-C90D-9FE4-7528B0AB12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5148" y="3988369"/>
            <a:ext cx="609600" cy="609600"/>
          </a:xfrm>
          <a:prstGeom prst="rect">
            <a:avLst/>
          </a:prstGeom>
        </p:spPr>
      </p:pic>
      <p:pic>
        <p:nvPicPr>
          <p:cNvPr id="7" name="Graphic 6" descr="Checklist with solid fill">
            <a:extLst>
              <a:ext uri="{FF2B5EF4-FFF2-40B4-BE49-F238E27FC236}">
                <a16:creationId xmlns:a16="http://schemas.microsoft.com/office/drawing/2014/main" id="{2678655E-47F7-DFF2-E666-1A26E76877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35148" y="2676403"/>
            <a:ext cx="616227" cy="602975"/>
          </a:xfrm>
          <a:prstGeom prst="rect">
            <a:avLst/>
          </a:prstGeom>
        </p:spPr>
      </p:pic>
      <p:pic>
        <p:nvPicPr>
          <p:cNvPr id="8" name="Graphic 7" descr="Monitor with solid fill">
            <a:extLst>
              <a:ext uri="{FF2B5EF4-FFF2-40B4-BE49-F238E27FC236}">
                <a16:creationId xmlns:a16="http://schemas.microsoft.com/office/drawing/2014/main" id="{8545FE78-A2E9-571F-B92D-0D7C2B0B2C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5147" y="5366595"/>
            <a:ext cx="609601" cy="596349"/>
          </a:xfrm>
          <a:prstGeom prst="rect">
            <a:avLst/>
          </a:prstGeom>
        </p:spPr>
      </p:pic>
      <p:sp>
        <p:nvSpPr>
          <p:cNvPr id="12" name="Textfeld 11">
            <a:extLst>
              <a:ext uri="{FF2B5EF4-FFF2-40B4-BE49-F238E27FC236}">
                <a16:creationId xmlns:a16="http://schemas.microsoft.com/office/drawing/2014/main" id="{5AD604A6-FBE9-E37D-46F7-D9A9AA8FE73B}"/>
              </a:ext>
            </a:extLst>
          </p:cNvPr>
          <p:cNvSpPr txBox="1"/>
          <p:nvPr/>
        </p:nvSpPr>
        <p:spPr>
          <a:xfrm>
            <a:off x="6179577" y="2113480"/>
            <a:ext cx="6088386" cy="276999"/>
          </a:xfrm>
          <a:prstGeom prst="rect">
            <a:avLst/>
          </a:prstGeom>
          <a:noFill/>
        </p:spPr>
        <p:txBody>
          <a:bodyPr wrap="square" lIns="91440" tIns="45720" rIns="91440" bIns="45720" anchor="t">
            <a:spAutoFit/>
          </a:bodyPr>
          <a:lstStyle/>
          <a:p>
            <a:r>
              <a:rPr lang="de-DE" sz="1200" dirty="0">
                <a:solidFill>
                  <a:srgbClr val="03586E"/>
                </a:solidFill>
                <a:latin typeface="Montserrat Medium"/>
              </a:rPr>
              <a:t>Verbesserte Kundenbindung durch das Schließen von Warenlücken</a:t>
            </a:r>
          </a:p>
        </p:txBody>
      </p:sp>
      <p:grpSp>
        <p:nvGrpSpPr>
          <p:cNvPr id="25" name="Group 24">
            <a:extLst>
              <a:ext uri="{FF2B5EF4-FFF2-40B4-BE49-F238E27FC236}">
                <a16:creationId xmlns:a16="http://schemas.microsoft.com/office/drawing/2014/main" id="{824D254D-5C7C-3B3F-97D9-17854EF1AF4A}"/>
              </a:ext>
            </a:extLst>
          </p:cNvPr>
          <p:cNvGrpSpPr/>
          <p:nvPr/>
        </p:nvGrpSpPr>
        <p:grpSpPr>
          <a:xfrm>
            <a:off x="-13955562" y="1654452"/>
            <a:ext cx="3017520" cy="3611880"/>
            <a:chOff x="756623" y="1668780"/>
            <a:chExt cx="3017520" cy="3611880"/>
          </a:xfrm>
        </p:grpSpPr>
        <p:sp>
          <p:nvSpPr>
            <p:cNvPr id="29" name="Rounded Rectangle 28">
              <a:extLst>
                <a:ext uri="{FF2B5EF4-FFF2-40B4-BE49-F238E27FC236}">
                  <a16:creationId xmlns:a16="http://schemas.microsoft.com/office/drawing/2014/main" id="{7E757FE3-71D2-BB50-8128-F20D2F5FF823}"/>
                </a:ext>
              </a:extLst>
            </p:cNvPr>
            <p:cNvSpPr>
              <a:spLocks/>
            </p:cNvSpPr>
            <p:nvPr/>
          </p:nvSpPr>
          <p:spPr>
            <a:xfrm>
              <a:off x="756623" y="1668780"/>
              <a:ext cx="3017520"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12">
              <a:extLst>
                <a:ext uri="{FF2B5EF4-FFF2-40B4-BE49-F238E27FC236}">
                  <a16:creationId xmlns:a16="http://schemas.microsoft.com/office/drawing/2014/main" id="{88E00981-A42E-13B3-9D22-DA10BB025493}"/>
                </a:ext>
              </a:extLst>
            </p:cNvPr>
            <p:cNvSpPr txBox="1"/>
            <p:nvPr/>
          </p:nvSpPr>
          <p:spPr>
            <a:xfrm>
              <a:off x="1626123" y="2022129"/>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31" name="Gruppieren 13">
              <a:extLst>
                <a:ext uri="{FF2B5EF4-FFF2-40B4-BE49-F238E27FC236}">
                  <a16:creationId xmlns:a16="http://schemas.microsoft.com/office/drawing/2014/main" id="{A23F1916-59DB-DE58-4AC6-EE9ADF230BAD}"/>
                </a:ext>
              </a:extLst>
            </p:cNvPr>
            <p:cNvGrpSpPr/>
            <p:nvPr/>
          </p:nvGrpSpPr>
          <p:grpSpPr>
            <a:xfrm>
              <a:off x="1078923" y="1987839"/>
              <a:ext cx="402336" cy="403231"/>
              <a:chOff x="962568" y="1795122"/>
              <a:chExt cx="612000" cy="648000"/>
            </a:xfrm>
          </p:grpSpPr>
          <p:sp>
            <p:nvSpPr>
              <p:cNvPr id="33" name="Ellipse 14">
                <a:extLst>
                  <a:ext uri="{FF2B5EF4-FFF2-40B4-BE49-F238E27FC236}">
                    <a16:creationId xmlns:a16="http://schemas.microsoft.com/office/drawing/2014/main" id="{2C2B4193-B256-8907-78F9-3E43BAD421D8}"/>
                  </a:ext>
                </a:extLst>
              </p:cNvPr>
              <p:cNvSpPr/>
              <p:nvPr/>
            </p:nvSpPr>
            <p:spPr>
              <a:xfrm>
                <a:off x="962568" y="1795122"/>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5" name="Grafik 15">
                <a:extLst>
                  <a:ext uri="{FF2B5EF4-FFF2-40B4-BE49-F238E27FC236}">
                    <a16:creationId xmlns:a16="http://schemas.microsoft.com/office/drawing/2014/main" id="{1422AA81-E82D-E626-7B14-D72864C5CDF4}"/>
                  </a:ext>
                </a:extLst>
              </p:cNvPr>
              <p:cNvPicPr>
                <a:picLocks noChangeAspect="1"/>
              </p:cNvPicPr>
              <p:nvPr/>
            </p:nvPicPr>
            <p:blipFill>
              <a:blip r:embed="rId9">
                <a:lum bright="90000"/>
                <a:extLst>
                  <a:ext uri="{28A0092B-C50C-407E-A947-70E740481C1C}">
                    <a14:useLocalDpi xmlns:a14="http://schemas.microsoft.com/office/drawing/2010/main" val="0"/>
                  </a:ext>
                </a:extLst>
              </a:blip>
              <a:stretch>
                <a:fillRect/>
              </a:stretch>
            </p:blipFill>
            <p:spPr>
              <a:xfrm>
                <a:off x="993071" y="1851953"/>
                <a:ext cx="546677" cy="560856"/>
              </a:xfrm>
              <a:prstGeom prst="rect">
                <a:avLst/>
              </a:prstGeom>
            </p:spPr>
          </p:pic>
        </p:grpSp>
        <p:sp>
          <p:nvSpPr>
            <p:cNvPr id="32" name="Textfeld 20">
              <a:extLst>
                <a:ext uri="{FF2B5EF4-FFF2-40B4-BE49-F238E27FC236}">
                  <a16:creationId xmlns:a16="http://schemas.microsoft.com/office/drawing/2014/main" id="{A5B53EE8-7094-A1DC-3F1B-CFC74A5AA2FF}"/>
                </a:ext>
              </a:extLst>
            </p:cNvPr>
            <p:cNvSpPr txBox="1"/>
            <p:nvPr/>
          </p:nvSpPr>
          <p:spPr>
            <a:xfrm>
              <a:off x="913699" y="2592171"/>
              <a:ext cx="2703368" cy="2369880"/>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Intelligente digitale Checklisten</a:t>
              </a:r>
            </a:p>
            <a:p>
              <a:pPr>
                <a:lnSpc>
                  <a:spcPct val="100000"/>
                </a:lnSpc>
              </a:pPr>
              <a:r>
                <a:rPr lang="de-DE" sz="1200" dirty="0">
                  <a:latin typeface="Montserrat Medium" pitchFamily="2" charset="77"/>
                </a:rPr>
                <a:t>Effektive Steuerung von Routineprozessen</a:t>
              </a:r>
            </a:p>
            <a:p>
              <a:pPr>
                <a:lnSpc>
                  <a:spcPct val="100000"/>
                </a:lnSpc>
              </a:pPr>
              <a:r>
                <a:rPr lang="de-DE" sz="1200" dirty="0">
                  <a:latin typeface="Montserrat Medium" pitchFamily="2" charset="77"/>
                </a:rPr>
                <a:t>Fokus auf Kundenzufriedenheit </a:t>
              </a:r>
            </a:p>
            <a:p>
              <a:pPr>
                <a:lnSpc>
                  <a:spcPct val="100000"/>
                </a:lnSpc>
              </a:pPr>
              <a:r>
                <a:rPr lang="de-DE" sz="1200" dirty="0">
                  <a:latin typeface="Montserrat Medium" pitchFamily="2" charset="77"/>
                </a:rPr>
                <a:t>Transparenz &amp; Nachverfolgbarkeit</a:t>
              </a:r>
            </a:p>
            <a:p>
              <a:pPr>
                <a:lnSpc>
                  <a:spcPct val="100000"/>
                </a:lnSpc>
              </a:pPr>
              <a:r>
                <a:rPr lang="de-DE" sz="1200" dirty="0">
                  <a:latin typeface="Montserrat Medium" pitchFamily="2" charset="77"/>
                </a:rPr>
                <a:t>Verbindlichkeit &amp; Effizienz</a:t>
              </a:r>
            </a:p>
          </p:txBody>
        </p:sp>
      </p:grpSp>
      <p:grpSp>
        <p:nvGrpSpPr>
          <p:cNvPr id="36" name="Group 35">
            <a:extLst>
              <a:ext uri="{FF2B5EF4-FFF2-40B4-BE49-F238E27FC236}">
                <a16:creationId xmlns:a16="http://schemas.microsoft.com/office/drawing/2014/main" id="{0F7A4DF8-3C8D-F8A9-14D8-37EF12A97407}"/>
              </a:ext>
            </a:extLst>
          </p:cNvPr>
          <p:cNvGrpSpPr/>
          <p:nvPr/>
        </p:nvGrpSpPr>
        <p:grpSpPr>
          <a:xfrm>
            <a:off x="-8185857" y="1654452"/>
            <a:ext cx="3017520" cy="3611880"/>
            <a:chOff x="4214754" y="1623060"/>
            <a:chExt cx="3017520" cy="3611880"/>
          </a:xfrm>
        </p:grpSpPr>
        <p:sp>
          <p:nvSpPr>
            <p:cNvPr id="37" name="Rounded Rectangle 36">
              <a:extLst>
                <a:ext uri="{FF2B5EF4-FFF2-40B4-BE49-F238E27FC236}">
                  <a16:creationId xmlns:a16="http://schemas.microsoft.com/office/drawing/2014/main" id="{99E23F6C-C609-B35C-0C96-8CF97BF2824D}"/>
                </a:ext>
              </a:extLst>
            </p:cNvPr>
            <p:cNvSpPr/>
            <p:nvPr/>
          </p:nvSpPr>
          <p:spPr>
            <a:xfrm>
              <a:off x="4214754" y="1623060"/>
              <a:ext cx="3017520"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feld 21">
              <a:extLst>
                <a:ext uri="{FF2B5EF4-FFF2-40B4-BE49-F238E27FC236}">
                  <a16:creationId xmlns:a16="http://schemas.microsoft.com/office/drawing/2014/main" id="{B1423ED9-5715-DFF2-6067-1FB05A57D0D6}"/>
                </a:ext>
              </a:extLst>
            </p:cNvPr>
            <p:cNvSpPr txBox="1"/>
            <p:nvPr/>
          </p:nvSpPr>
          <p:spPr>
            <a:xfrm>
              <a:off x="4571601" y="2700339"/>
              <a:ext cx="2303826" cy="2062103"/>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Ad hoc App-basierte Aufgabenzuteilung: zentralseitig oder marktindividuell</a:t>
              </a:r>
            </a:p>
            <a:p>
              <a:pPr>
                <a:lnSpc>
                  <a:spcPct val="100000"/>
                </a:lnSpc>
              </a:pPr>
              <a:r>
                <a:rPr lang="de-DE" sz="1200" dirty="0">
                  <a:latin typeface="Montserrat Medium" pitchFamily="2" charset="77"/>
                </a:rPr>
                <a:t>Verbindlichkeit durch klare Zuweisung von Verantwortlichkeiten </a:t>
              </a:r>
            </a:p>
            <a:p>
              <a:pPr>
                <a:lnSpc>
                  <a:spcPct val="100000"/>
                </a:lnSpc>
              </a:pPr>
              <a:r>
                <a:rPr lang="de-DE" sz="1200" dirty="0">
                  <a:latin typeface="Montserrat Medium" pitchFamily="2" charset="77"/>
                </a:rPr>
                <a:t>Nachverfolgbarkeit des Erfüllungsgrades</a:t>
              </a:r>
            </a:p>
          </p:txBody>
        </p:sp>
        <p:sp>
          <p:nvSpPr>
            <p:cNvPr id="39" name="Textfeld 16">
              <a:extLst>
                <a:ext uri="{FF2B5EF4-FFF2-40B4-BE49-F238E27FC236}">
                  <a16:creationId xmlns:a16="http://schemas.microsoft.com/office/drawing/2014/main" id="{31F36DCB-79F5-FC18-EE1B-646BF79AC0D9}"/>
                </a:ext>
              </a:extLst>
            </p:cNvPr>
            <p:cNvSpPr txBox="1"/>
            <p:nvPr/>
          </p:nvSpPr>
          <p:spPr>
            <a:xfrm>
              <a:off x="4883732" y="2069217"/>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40" name="Gruppieren 27">
              <a:extLst>
                <a:ext uri="{FF2B5EF4-FFF2-40B4-BE49-F238E27FC236}">
                  <a16:creationId xmlns:a16="http://schemas.microsoft.com/office/drawing/2014/main" id="{3F89A8C5-5418-F5DB-D9C8-B47EED36BCB7}"/>
                </a:ext>
              </a:extLst>
            </p:cNvPr>
            <p:cNvGrpSpPr>
              <a:grpSpLocks noChangeAspect="1"/>
            </p:cNvGrpSpPr>
            <p:nvPr/>
          </p:nvGrpSpPr>
          <p:grpSpPr>
            <a:xfrm>
              <a:off x="4549490" y="2037326"/>
              <a:ext cx="402336" cy="402336"/>
              <a:chOff x="4847266" y="1874443"/>
              <a:chExt cx="648000" cy="648000"/>
            </a:xfrm>
          </p:grpSpPr>
          <p:sp>
            <p:nvSpPr>
              <p:cNvPr id="41" name="Ellipse 9">
                <a:extLst>
                  <a:ext uri="{FF2B5EF4-FFF2-40B4-BE49-F238E27FC236}">
                    <a16:creationId xmlns:a16="http://schemas.microsoft.com/office/drawing/2014/main" id="{C01138DB-59E9-A5A9-E762-70130F567ACE}"/>
                  </a:ext>
                </a:extLst>
              </p:cNvPr>
              <p:cNvSpPr/>
              <p:nvPr/>
            </p:nvSpPr>
            <p:spPr>
              <a:xfrm>
                <a:off x="4847266" y="1874443"/>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Google Shape;13234;p78">
                <a:extLst>
                  <a:ext uri="{FF2B5EF4-FFF2-40B4-BE49-F238E27FC236}">
                    <a16:creationId xmlns:a16="http://schemas.microsoft.com/office/drawing/2014/main" id="{77802423-25C7-5685-700E-2B5775300155}"/>
                  </a:ext>
                </a:extLst>
              </p:cNvPr>
              <p:cNvSpPr/>
              <p:nvPr/>
            </p:nvSpPr>
            <p:spPr>
              <a:xfrm>
                <a:off x="4974104" y="196256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 name="Group 42">
            <a:extLst>
              <a:ext uri="{FF2B5EF4-FFF2-40B4-BE49-F238E27FC236}">
                <a16:creationId xmlns:a16="http://schemas.microsoft.com/office/drawing/2014/main" id="{CEBA47C0-934E-48F4-4154-E27905317F0E}"/>
              </a:ext>
            </a:extLst>
          </p:cNvPr>
          <p:cNvGrpSpPr/>
          <p:nvPr/>
        </p:nvGrpSpPr>
        <p:grpSpPr>
          <a:xfrm>
            <a:off x="-3531276" y="1654452"/>
            <a:ext cx="3017520" cy="3611880"/>
            <a:chOff x="8062252" y="1674823"/>
            <a:chExt cx="3017520" cy="3611880"/>
          </a:xfrm>
        </p:grpSpPr>
        <p:sp>
          <p:nvSpPr>
            <p:cNvPr id="44" name="Rounded Rectangle 43">
              <a:extLst>
                <a:ext uri="{FF2B5EF4-FFF2-40B4-BE49-F238E27FC236}">
                  <a16:creationId xmlns:a16="http://schemas.microsoft.com/office/drawing/2014/main" id="{EC6AF5F1-8C22-591C-6B04-EA6146C10EBA}"/>
                </a:ext>
              </a:extLst>
            </p:cNvPr>
            <p:cNvSpPr/>
            <p:nvPr/>
          </p:nvSpPr>
          <p:spPr>
            <a:xfrm>
              <a:off x="8062252" y="1674823"/>
              <a:ext cx="3017520" cy="3611880"/>
            </a:xfrm>
            <a:prstGeom prst="roundRect">
              <a:avLst>
                <a:gd name="adj" fmla="val 7641"/>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feld 16">
              <a:extLst>
                <a:ext uri="{FF2B5EF4-FFF2-40B4-BE49-F238E27FC236}">
                  <a16:creationId xmlns:a16="http://schemas.microsoft.com/office/drawing/2014/main" id="{1E225EEA-1315-88B2-ADF9-89983F8AA3F1}"/>
                </a:ext>
              </a:extLst>
            </p:cNvPr>
            <p:cNvSpPr txBox="1"/>
            <p:nvPr/>
          </p:nvSpPr>
          <p:spPr>
            <a:xfrm>
              <a:off x="8735007" y="2064418"/>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Cockpit</a:t>
              </a:r>
            </a:p>
          </p:txBody>
        </p:sp>
        <p:grpSp>
          <p:nvGrpSpPr>
            <p:cNvPr id="46" name="Gruppieren 17">
              <a:extLst>
                <a:ext uri="{FF2B5EF4-FFF2-40B4-BE49-F238E27FC236}">
                  <a16:creationId xmlns:a16="http://schemas.microsoft.com/office/drawing/2014/main" id="{B7B23C96-5357-4B83-E2EB-FE351ECD7595}"/>
                </a:ext>
              </a:extLst>
            </p:cNvPr>
            <p:cNvGrpSpPr>
              <a:grpSpLocks noChangeAspect="1"/>
            </p:cNvGrpSpPr>
            <p:nvPr/>
          </p:nvGrpSpPr>
          <p:grpSpPr>
            <a:xfrm>
              <a:off x="8434008" y="2037326"/>
              <a:ext cx="402336" cy="402336"/>
              <a:chOff x="8705284" y="1795122"/>
              <a:chExt cx="648000" cy="648000"/>
            </a:xfrm>
          </p:grpSpPr>
          <p:sp>
            <p:nvSpPr>
              <p:cNvPr id="48" name="Ellipse 18">
                <a:extLst>
                  <a:ext uri="{FF2B5EF4-FFF2-40B4-BE49-F238E27FC236}">
                    <a16:creationId xmlns:a16="http://schemas.microsoft.com/office/drawing/2014/main" id="{5B81F655-7AC9-04B4-7F47-8B69ECC66895}"/>
                  </a:ext>
                </a:extLst>
              </p:cNvPr>
              <p:cNvSpPr/>
              <p:nvPr/>
            </p:nvSpPr>
            <p:spPr>
              <a:xfrm>
                <a:off x="8705284" y="1795122"/>
                <a:ext cx="648000" cy="648000"/>
              </a:xfrm>
              <a:prstGeom prst="ellipse">
                <a:avLst/>
              </a:prstGeom>
              <a:solidFill>
                <a:schemeClr val="tx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9" name="Grafik 19">
                <a:extLst>
                  <a:ext uri="{FF2B5EF4-FFF2-40B4-BE49-F238E27FC236}">
                    <a16:creationId xmlns:a16="http://schemas.microsoft.com/office/drawing/2014/main" id="{993FDBC4-0A1B-FEE5-DFDC-9EE3EC9F206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7704" y="1856362"/>
                <a:ext cx="583160" cy="576000"/>
              </a:xfrm>
              <a:prstGeom prst="rect">
                <a:avLst/>
              </a:prstGeom>
            </p:spPr>
          </p:pic>
        </p:grpSp>
        <p:sp>
          <p:nvSpPr>
            <p:cNvPr id="47" name="Textfeld 26">
              <a:extLst>
                <a:ext uri="{FF2B5EF4-FFF2-40B4-BE49-F238E27FC236}">
                  <a16:creationId xmlns:a16="http://schemas.microsoft.com/office/drawing/2014/main" id="{9202EE9F-8333-1293-54EF-389F46719E79}"/>
                </a:ext>
              </a:extLst>
            </p:cNvPr>
            <p:cNvSpPr txBox="1"/>
            <p:nvPr/>
          </p:nvSpPr>
          <p:spPr>
            <a:xfrm>
              <a:off x="8279199" y="2649974"/>
              <a:ext cx="2583627" cy="2400657"/>
            </a:xfrm>
            <a:prstGeom prst="rect">
              <a:avLst/>
            </a:prstGeom>
            <a:noFill/>
          </p:spPr>
          <p:txBody>
            <a:bodyPr wrap="square" lIns="91440" tIns="45720" rIns="91440" bIns="45720" rtlCol="0" anchor="t">
              <a:spAutoFit/>
            </a:bodyPr>
            <a:lstStyle/>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Zentrale Übersicht und Steuerung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Detaillierte Ergebniskontrolle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Analyse auf Markt-, Gruppen-, Checklisten- und Abteilungsbasis</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Individuelle Unternehmenskonfiguration</a:t>
              </a:r>
            </a:p>
          </p:txBody>
        </p:sp>
      </p:grpSp>
    </p:spTree>
    <p:extLst>
      <p:ext uri="{BB962C8B-B14F-4D97-AF65-F5344CB8AC3E}">
        <p14:creationId xmlns:p14="http://schemas.microsoft.com/office/powerpoint/2010/main" val="266251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p:cNvSpPr>
            <a:spLocks noGrp="1"/>
          </p:cNvSpPr>
          <p:nvPr>
            <p:ph type="sldNum" sz="quarter" idx="12"/>
          </p:nvPr>
        </p:nvSpPr>
        <p:spPr>
          <a:xfrm>
            <a:off x="8680588" y="6414971"/>
            <a:ext cx="2743200" cy="365125"/>
          </a:xfrm>
        </p:spPr>
        <p:txBody>
          <a:bodyPr/>
          <a:lstStyle/>
          <a:p>
            <a:fld id="{A8CC698C-A01C-4AB2-8012-FDE6FF3537BB}" type="slidenum">
              <a:rPr lang="de-DE" b="1" smtClean="0">
                <a:solidFill>
                  <a:srgbClr val="E27702"/>
                </a:solidFill>
              </a:rPr>
              <a:t>9</a:t>
            </a:fld>
            <a:endParaRPr lang="de-DE" b="1" dirty="0">
              <a:solidFill>
                <a:srgbClr val="E27702"/>
              </a:solidFill>
            </a:endParaRPr>
          </a:p>
        </p:txBody>
      </p:sp>
      <p:grpSp>
        <p:nvGrpSpPr>
          <p:cNvPr id="38" name="Group 37">
            <a:extLst>
              <a:ext uri="{FF2B5EF4-FFF2-40B4-BE49-F238E27FC236}">
                <a16:creationId xmlns:a16="http://schemas.microsoft.com/office/drawing/2014/main" id="{08CCA49B-2270-4AFA-75A0-F64DE5ACC908}"/>
              </a:ext>
            </a:extLst>
          </p:cNvPr>
          <p:cNvGrpSpPr/>
          <p:nvPr/>
        </p:nvGrpSpPr>
        <p:grpSpPr>
          <a:xfrm>
            <a:off x="1232381" y="1654452"/>
            <a:ext cx="3017520" cy="3611880"/>
            <a:chOff x="756623" y="1668780"/>
            <a:chExt cx="3017520" cy="3611880"/>
          </a:xfrm>
        </p:grpSpPr>
        <p:sp>
          <p:nvSpPr>
            <p:cNvPr id="4" name="Rounded Rectangle 3">
              <a:extLst>
                <a:ext uri="{FF2B5EF4-FFF2-40B4-BE49-F238E27FC236}">
                  <a16:creationId xmlns:a16="http://schemas.microsoft.com/office/drawing/2014/main" id="{01FC8A9F-2C4C-0EC1-E7AB-7C533438EF1D}"/>
                </a:ext>
              </a:extLst>
            </p:cNvPr>
            <p:cNvSpPr>
              <a:spLocks/>
            </p:cNvSpPr>
            <p:nvPr/>
          </p:nvSpPr>
          <p:spPr>
            <a:xfrm>
              <a:off x="756623" y="1668780"/>
              <a:ext cx="3017520" cy="3611880"/>
            </a:xfrm>
            <a:prstGeom prst="roundRect">
              <a:avLst>
                <a:gd name="adj" fmla="val 764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feld 12"/>
            <p:cNvSpPr txBox="1"/>
            <p:nvPr/>
          </p:nvSpPr>
          <p:spPr>
            <a:xfrm>
              <a:off x="1626123" y="2022129"/>
              <a:ext cx="1742287" cy="338554"/>
            </a:xfrm>
            <a:prstGeom prst="rect">
              <a:avLst/>
            </a:prstGeom>
            <a:noFill/>
          </p:spPr>
          <p:txBody>
            <a:bodyPr wrap="square" rtlCol="0">
              <a:spAutoFit/>
            </a:bodyPr>
            <a:lstStyle/>
            <a:p>
              <a:r>
                <a:rPr lang="de-DE" sz="1600" b="1" dirty="0">
                  <a:solidFill>
                    <a:schemeClr val="bg1"/>
                  </a:solidFill>
                  <a:latin typeface="Futura" panose="020B0602020204020303" pitchFamily="34" charset="-79"/>
                  <a:cs typeface="Futura" panose="020B0602020204020303" pitchFamily="34" charset="-79"/>
                </a:rPr>
                <a:t>MCL - Check</a:t>
              </a:r>
              <a:endParaRPr lang="de-DE" sz="1600" b="1" dirty="0">
                <a:latin typeface="Futura" panose="020B0602020204020303" pitchFamily="34" charset="-79"/>
                <a:cs typeface="Futura" panose="020B0602020204020303" pitchFamily="34" charset="-79"/>
              </a:endParaRPr>
            </a:p>
          </p:txBody>
        </p:sp>
        <p:grpSp>
          <p:nvGrpSpPr>
            <p:cNvPr id="14" name="Gruppieren 13"/>
            <p:cNvGrpSpPr/>
            <p:nvPr/>
          </p:nvGrpSpPr>
          <p:grpSpPr>
            <a:xfrm>
              <a:off x="1078923" y="1987839"/>
              <a:ext cx="402336" cy="403231"/>
              <a:chOff x="962568" y="1795122"/>
              <a:chExt cx="612000" cy="648000"/>
            </a:xfrm>
          </p:grpSpPr>
          <p:sp>
            <p:nvSpPr>
              <p:cNvPr id="15" name="Ellipse 14"/>
              <p:cNvSpPr/>
              <p:nvPr/>
            </p:nvSpPr>
            <p:spPr>
              <a:xfrm>
                <a:off x="962568" y="1795122"/>
                <a:ext cx="612000" cy="6480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p:cNvPicPr>
                <a:picLocks noChangeAspect="1"/>
              </p:cNvPicPr>
              <p:nvPr/>
            </p:nvPicPr>
            <p:blipFill>
              <a:blip r:embed="rId2">
                <a:lum bright="90000"/>
                <a:extLst>
                  <a:ext uri="{28A0092B-C50C-407E-A947-70E740481C1C}">
                    <a14:useLocalDpi xmlns:a14="http://schemas.microsoft.com/office/drawing/2010/main" val="0"/>
                  </a:ext>
                </a:extLst>
              </a:blip>
              <a:stretch>
                <a:fillRect/>
              </a:stretch>
            </p:blipFill>
            <p:spPr>
              <a:xfrm>
                <a:off x="993071" y="1851953"/>
                <a:ext cx="546677" cy="560856"/>
              </a:xfrm>
              <a:prstGeom prst="rect">
                <a:avLst/>
              </a:prstGeom>
            </p:spPr>
          </p:pic>
        </p:grpSp>
        <p:sp>
          <p:nvSpPr>
            <p:cNvPr id="21" name="Textfeld 20"/>
            <p:cNvSpPr txBox="1"/>
            <p:nvPr/>
          </p:nvSpPr>
          <p:spPr>
            <a:xfrm>
              <a:off x="913699" y="2592171"/>
              <a:ext cx="2703368" cy="2369880"/>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Intelligente digitale Checklisten</a:t>
              </a:r>
            </a:p>
            <a:p>
              <a:pPr>
                <a:lnSpc>
                  <a:spcPct val="100000"/>
                </a:lnSpc>
              </a:pPr>
              <a:r>
                <a:rPr lang="de-DE" sz="1200" dirty="0">
                  <a:latin typeface="Montserrat Medium" pitchFamily="2" charset="77"/>
                </a:rPr>
                <a:t>Effektive Steuerung von Routineprozessen</a:t>
              </a:r>
            </a:p>
            <a:p>
              <a:pPr>
                <a:lnSpc>
                  <a:spcPct val="100000"/>
                </a:lnSpc>
              </a:pPr>
              <a:r>
                <a:rPr lang="de-DE" sz="1200" dirty="0">
                  <a:latin typeface="Montserrat Medium" pitchFamily="2" charset="77"/>
                </a:rPr>
                <a:t>Fokus auf Kundenzufriedenheit </a:t>
              </a:r>
            </a:p>
            <a:p>
              <a:pPr>
                <a:lnSpc>
                  <a:spcPct val="100000"/>
                </a:lnSpc>
              </a:pPr>
              <a:r>
                <a:rPr lang="de-DE" sz="1200" dirty="0">
                  <a:latin typeface="Montserrat Medium" pitchFamily="2" charset="77"/>
                </a:rPr>
                <a:t>Transparenz &amp; Nachverfolgbarkeit</a:t>
              </a:r>
            </a:p>
            <a:p>
              <a:pPr>
                <a:lnSpc>
                  <a:spcPct val="100000"/>
                </a:lnSpc>
              </a:pPr>
              <a:r>
                <a:rPr lang="de-DE" sz="1200" dirty="0">
                  <a:latin typeface="Montserrat Medium" pitchFamily="2" charset="77"/>
                </a:rPr>
                <a:t>Verbindlichkeit &amp; Effizienz</a:t>
              </a:r>
            </a:p>
          </p:txBody>
        </p:sp>
      </p:grpSp>
      <p:sp>
        <p:nvSpPr>
          <p:cNvPr id="5" name="TextBox 4">
            <a:extLst>
              <a:ext uri="{FF2B5EF4-FFF2-40B4-BE49-F238E27FC236}">
                <a16:creationId xmlns:a16="http://schemas.microsoft.com/office/drawing/2014/main" id="{9587813F-7DF3-31E3-20CC-9CD8879FDF63}"/>
              </a:ext>
            </a:extLst>
          </p:cNvPr>
          <p:cNvSpPr txBox="1"/>
          <p:nvPr/>
        </p:nvSpPr>
        <p:spPr>
          <a:xfrm>
            <a:off x="1232381" y="741033"/>
            <a:ext cx="9014769" cy="461665"/>
          </a:xfrm>
          <a:prstGeom prst="rect">
            <a:avLst/>
          </a:prstGeom>
          <a:noFill/>
        </p:spPr>
        <p:txBody>
          <a:bodyPr wrap="square" rtlCol="0">
            <a:spAutoFit/>
          </a:bodyPr>
          <a:lstStyle/>
          <a:p>
            <a:r>
              <a:rPr lang="en-US" sz="2400" b="1" dirty="0">
                <a:solidFill>
                  <a:srgbClr val="03586E"/>
                </a:solidFill>
                <a:latin typeface="Montserrat Medium" panose="00000600000000000000" pitchFamily="2" charset="0"/>
                <a:ea typeface="Roboto"/>
                <a:cs typeface="Futura" panose="020B0602020204020303" pitchFamily="34" charset="-79"/>
              </a:rPr>
              <a:t>Wie </a:t>
            </a:r>
            <a:r>
              <a:rPr lang="en-US" sz="2400" b="1" dirty="0" err="1">
                <a:solidFill>
                  <a:srgbClr val="03586E"/>
                </a:solidFill>
                <a:latin typeface="Montserrat Medium" panose="00000600000000000000" pitchFamily="2" charset="0"/>
                <a:ea typeface="Roboto"/>
                <a:cs typeface="Futura" panose="020B0602020204020303" pitchFamily="34" charset="-79"/>
              </a:rPr>
              <a:t>funktioniert</a:t>
            </a:r>
            <a:r>
              <a:rPr lang="en-US" sz="2400" b="1" dirty="0">
                <a:solidFill>
                  <a:srgbClr val="03586E"/>
                </a:solidFill>
                <a:latin typeface="Montserrat Medium" panose="00000600000000000000" pitchFamily="2" charset="0"/>
                <a:ea typeface="Roboto"/>
                <a:cs typeface="Futura" panose="020B0602020204020303" pitchFamily="34" charset="-79"/>
              </a:rPr>
              <a:t> die MCL App?</a:t>
            </a:r>
            <a:endParaRPr lang="de-DE" sz="2400" b="1" dirty="0">
              <a:solidFill>
                <a:srgbClr val="03586E"/>
              </a:solidFill>
              <a:latin typeface="Montserrat Medium" panose="00000600000000000000" pitchFamily="2" charset="0"/>
              <a:ea typeface="Roboto"/>
              <a:cs typeface="Futura" panose="020B0602020204020303" pitchFamily="34" charset="-79"/>
            </a:endParaRPr>
          </a:p>
        </p:txBody>
      </p:sp>
      <p:grpSp>
        <p:nvGrpSpPr>
          <p:cNvPr id="37" name="Group 36">
            <a:extLst>
              <a:ext uri="{FF2B5EF4-FFF2-40B4-BE49-F238E27FC236}">
                <a16:creationId xmlns:a16="http://schemas.microsoft.com/office/drawing/2014/main" id="{C1D57535-3742-C164-DFA5-F81DC02FF326}"/>
              </a:ext>
            </a:extLst>
          </p:cNvPr>
          <p:cNvGrpSpPr/>
          <p:nvPr/>
        </p:nvGrpSpPr>
        <p:grpSpPr>
          <a:xfrm>
            <a:off x="4727238" y="1654452"/>
            <a:ext cx="3017520" cy="3611880"/>
            <a:chOff x="4214754" y="1623060"/>
            <a:chExt cx="3017520" cy="3611880"/>
          </a:xfrm>
        </p:grpSpPr>
        <p:sp>
          <p:nvSpPr>
            <p:cNvPr id="11" name="Rounded Rectangle 10">
              <a:extLst>
                <a:ext uri="{FF2B5EF4-FFF2-40B4-BE49-F238E27FC236}">
                  <a16:creationId xmlns:a16="http://schemas.microsoft.com/office/drawing/2014/main" id="{CAEA1959-AEEC-976B-7C75-D08F1A27B490}"/>
                </a:ext>
              </a:extLst>
            </p:cNvPr>
            <p:cNvSpPr/>
            <p:nvPr/>
          </p:nvSpPr>
          <p:spPr>
            <a:xfrm>
              <a:off x="4214754" y="1623060"/>
              <a:ext cx="3017520" cy="3611880"/>
            </a:xfrm>
            <a:prstGeom prst="roundRect">
              <a:avLst>
                <a:gd name="adj" fmla="val 7641"/>
              </a:avLst>
            </a:prstGeom>
            <a:solidFill>
              <a:srgbClr val="0358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feld 21"/>
            <p:cNvSpPr txBox="1"/>
            <p:nvPr/>
          </p:nvSpPr>
          <p:spPr>
            <a:xfrm>
              <a:off x="4571601" y="2700339"/>
              <a:ext cx="2303826" cy="2062103"/>
            </a:xfrm>
            <a:prstGeom prst="rect">
              <a:avLst/>
            </a:prstGeom>
            <a:noFill/>
          </p:spPr>
          <p:txBody>
            <a:bodyPr wrap="square" rtlCol="0">
              <a:spAutoFit/>
            </a:bodyPr>
            <a:lstStyle>
              <a:defPPr>
                <a:defRPr lang="de-DE"/>
              </a:defPPr>
              <a:lvl1pPr marL="285750" indent="-285750">
                <a:lnSpc>
                  <a:spcPct val="150000"/>
                </a:lnSpc>
                <a:spcAft>
                  <a:spcPts val="1200"/>
                </a:spcAft>
                <a:buFont typeface="Wingdings" panose="05000000000000000000" pitchFamily="2" charset="2"/>
                <a:buChar char="ü"/>
                <a:defRPr sz="1400">
                  <a:solidFill>
                    <a:schemeClr val="bg1"/>
                  </a:solidFill>
                  <a:latin typeface="Bahnschrift SemiCondensed" panose="020B0502040204020203" pitchFamily="34" charset="0"/>
                </a:defRPr>
              </a:lvl1pPr>
            </a:lstStyle>
            <a:p>
              <a:pPr>
                <a:lnSpc>
                  <a:spcPct val="100000"/>
                </a:lnSpc>
              </a:pPr>
              <a:r>
                <a:rPr lang="de-DE" sz="1200" dirty="0">
                  <a:latin typeface="Montserrat Medium" pitchFamily="2" charset="77"/>
                </a:rPr>
                <a:t>Ad hoc App-basierte Aufgabenzuteilung: zentralseitig oder marktindividuell</a:t>
              </a:r>
            </a:p>
            <a:p>
              <a:pPr>
                <a:lnSpc>
                  <a:spcPct val="100000"/>
                </a:lnSpc>
              </a:pPr>
              <a:r>
                <a:rPr lang="de-DE" sz="1200" dirty="0">
                  <a:latin typeface="Montserrat Medium" pitchFamily="2" charset="77"/>
                </a:rPr>
                <a:t>Verbindlichkeit durch klare Zuweisung von Verantwortlichkeiten </a:t>
              </a:r>
            </a:p>
            <a:p>
              <a:pPr>
                <a:lnSpc>
                  <a:spcPct val="100000"/>
                </a:lnSpc>
              </a:pPr>
              <a:r>
                <a:rPr lang="de-DE" sz="1200" dirty="0">
                  <a:latin typeface="Montserrat Medium" pitchFamily="2" charset="77"/>
                </a:rPr>
                <a:t>Nachverfolgbarkeit des Erfüllungsgrades</a:t>
              </a:r>
            </a:p>
          </p:txBody>
        </p:sp>
        <p:sp>
          <p:nvSpPr>
            <p:cNvPr id="17" name="Textfeld 16"/>
            <p:cNvSpPr txBox="1"/>
            <p:nvPr/>
          </p:nvSpPr>
          <p:spPr>
            <a:xfrm>
              <a:off x="4883732" y="2069217"/>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Task</a:t>
              </a:r>
            </a:p>
          </p:txBody>
        </p:sp>
        <p:grpSp>
          <p:nvGrpSpPr>
            <p:cNvPr id="28" name="Gruppieren 27"/>
            <p:cNvGrpSpPr>
              <a:grpSpLocks noChangeAspect="1"/>
            </p:cNvGrpSpPr>
            <p:nvPr/>
          </p:nvGrpSpPr>
          <p:grpSpPr>
            <a:xfrm>
              <a:off x="4549490" y="2037326"/>
              <a:ext cx="402336" cy="402336"/>
              <a:chOff x="4847266" y="1874443"/>
              <a:chExt cx="648000" cy="648000"/>
            </a:xfrm>
          </p:grpSpPr>
          <p:sp>
            <p:nvSpPr>
              <p:cNvPr id="10" name="Ellipse 9"/>
              <p:cNvSpPr/>
              <p:nvPr/>
            </p:nvSpPr>
            <p:spPr>
              <a:xfrm>
                <a:off x="4847266" y="1874443"/>
                <a:ext cx="648000" cy="648000"/>
              </a:xfrm>
              <a:prstGeom prst="ellipse">
                <a:avLst/>
              </a:prstGeom>
              <a:solidFill>
                <a:schemeClr val="tx2">
                  <a:lumMod val="50000"/>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Google Shape;13234;p78"/>
              <p:cNvSpPr/>
              <p:nvPr/>
            </p:nvSpPr>
            <p:spPr>
              <a:xfrm>
                <a:off x="4974104" y="1962561"/>
                <a:ext cx="396388" cy="402233"/>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 name="Group 38">
            <a:extLst>
              <a:ext uri="{FF2B5EF4-FFF2-40B4-BE49-F238E27FC236}">
                <a16:creationId xmlns:a16="http://schemas.microsoft.com/office/drawing/2014/main" id="{755E185B-116C-65FF-33D5-5291178AC351}"/>
              </a:ext>
            </a:extLst>
          </p:cNvPr>
          <p:cNvGrpSpPr/>
          <p:nvPr/>
        </p:nvGrpSpPr>
        <p:grpSpPr>
          <a:xfrm>
            <a:off x="8222094" y="1654452"/>
            <a:ext cx="3017520" cy="3611880"/>
            <a:chOff x="8062252" y="1674823"/>
            <a:chExt cx="3017520" cy="3611880"/>
          </a:xfrm>
        </p:grpSpPr>
        <p:sp>
          <p:nvSpPr>
            <p:cNvPr id="36" name="Rounded Rectangle 35">
              <a:extLst>
                <a:ext uri="{FF2B5EF4-FFF2-40B4-BE49-F238E27FC236}">
                  <a16:creationId xmlns:a16="http://schemas.microsoft.com/office/drawing/2014/main" id="{782F6FC3-3D75-FBA5-06CC-1FEA9EE1D938}"/>
                </a:ext>
              </a:extLst>
            </p:cNvPr>
            <p:cNvSpPr/>
            <p:nvPr/>
          </p:nvSpPr>
          <p:spPr>
            <a:xfrm>
              <a:off x="8062252" y="1674823"/>
              <a:ext cx="3017520" cy="3611880"/>
            </a:xfrm>
            <a:prstGeom prst="roundRect">
              <a:avLst>
                <a:gd name="adj" fmla="val 7641"/>
              </a:avLst>
            </a:prstGeom>
            <a:solidFill>
              <a:srgbClr val="E277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feld 16">
              <a:extLst>
                <a:ext uri="{FF2B5EF4-FFF2-40B4-BE49-F238E27FC236}">
                  <a16:creationId xmlns:a16="http://schemas.microsoft.com/office/drawing/2014/main" id="{A45453D2-D84E-6B83-DFE6-0085ADD9B62F}"/>
                </a:ext>
              </a:extLst>
            </p:cNvPr>
            <p:cNvSpPr txBox="1"/>
            <p:nvPr/>
          </p:nvSpPr>
          <p:spPr>
            <a:xfrm>
              <a:off x="8735007" y="2064418"/>
              <a:ext cx="1991694" cy="338554"/>
            </a:xfrm>
            <a:prstGeom prst="rect">
              <a:avLst/>
            </a:prstGeom>
            <a:noFill/>
          </p:spPr>
          <p:txBody>
            <a:bodyPr wrap="square" rtlCol="0">
              <a:spAutoFit/>
            </a:bodyPr>
            <a:lstStyle/>
            <a:p>
              <a:pPr algn="ctr"/>
              <a:r>
                <a:rPr lang="de-DE" sz="1600" b="1" dirty="0">
                  <a:solidFill>
                    <a:schemeClr val="bg1"/>
                  </a:solidFill>
                  <a:latin typeface="Futura" panose="020B0602020204020303" pitchFamily="34" charset="-79"/>
                  <a:cs typeface="Futura" panose="020B0602020204020303" pitchFamily="34" charset="-79"/>
                </a:rPr>
                <a:t>MCL - Cockpit</a:t>
              </a:r>
            </a:p>
          </p:txBody>
        </p:sp>
        <p:grpSp>
          <p:nvGrpSpPr>
            <p:cNvPr id="20" name="Gruppieren 17">
              <a:extLst>
                <a:ext uri="{FF2B5EF4-FFF2-40B4-BE49-F238E27FC236}">
                  <a16:creationId xmlns:a16="http://schemas.microsoft.com/office/drawing/2014/main" id="{A6C16584-A181-0158-C5D6-2576178160C1}"/>
                </a:ext>
              </a:extLst>
            </p:cNvPr>
            <p:cNvGrpSpPr>
              <a:grpSpLocks noChangeAspect="1"/>
            </p:cNvGrpSpPr>
            <p:nvPr/>
          </p:nvGrpSpPr>
          <p:grpSpPr>
            <a:xfrm>
              <a:off x="8434008" y="2037326"/>
              <a:ext cx="402336" cy="402336"/>
              <a:chOff x="8705284" y="1795122"/>
              <a:chExt cx="648000" cy="648000"/>
            </a:xfrm>
          </p:grpSpPr>
          <p:sp>
            <p:nvSpPr>
              <p:cNvPr id="27" name="Ellipse 18">
                <a:extLst>
                  <a:ext uri="{FF2B5EF4-FFF2-40B4-BE49-F238E27FC236}">
                    <a16:creationId xmlns:a16="http://schemas.microsoft.com/office/drawing/2014/main" id="{B6FAF056-9059-DA60-7D4C-2A5285E6BA62}"/>
                  </a:ext>
                </a:extLst>
              </p:cNvPr>
              <p:cNvSpPr/>
              <p:nvPr/>
            </p:nvSpPr>
            <p:spPr>
              <a:xfrm>
                <a:off x="8705284" y="1795122"/>
                <a:ext cx="648000" cy="648000"/>
              </a:xfrm>
              <a:prstGeom prst="ellipse">
                <a:avLst/>
              </a:prstGeom>
              <a:solidFill>
                <a:schemeClr val="tx2">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19">
                <a:extLst>
                  <a:ext uri="{FF2B5EF4-FFF2-40B4-BE49-F238E27FC236}">
                    <a16:creationId xmlns:a16="http://schemas.microsoft.com/office/drawing/2014/main" id="{BDC7B51F-F74C-F616-6ACB-3739E3435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7704" y="1856362"/>
                <a:ext cx="583160" cy="576000"/>
              </a:xfrm>
              <a:prstGeom prst="rect">
                <a:avLst/>
              </a:prstGeom>
            </p:spPr>
          </p:pic>
        </p:grpSp>
        <p:sp>
          <p:nvSpPr>
            <p:cNvPr id="34" name="Textfeld 26">
              <a:extLst>
                <a:ext uri="{FF2B5EF4-FFF2-40B4-BE49-F238E27FC236}">
                  <a16:creationId xmlns:a16="http://schemas.microsoft.com/office/drawing/2014/main" id="{D26EFAB5-F504-3E79-CF18-813E65017BFE}"/>
                </a:ext>
              </a:extLst>
            </p:cNvPr>
            <p:cNvSpPr txBox="1"/>
            <p:nvPr/>
          </p:nvSpPr>
          <p:spPr>
            <a:xfrm>
              <a:off x="8279199" y="2649974"/>
              <a:ext cx="2583627" cy="2400657"/>
            </a:xfrm>
            <a:prstGeom prst="rect">
              <a:avLst/>
            </a:prstGeom>
            <a:noFill/>
          </p:spPr>
          <p:txBody>
            <a:bodyPr wrap="square" lIns="91440" tIns="45720" rIns="91440" bIns="45720" rtlCol="0" anchor="t">
              <a:spAutoFit/>
            </a:bodyPr>
            <a:lstStyle/>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Zentrale Übersicht und Steuerung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Detaillierte Ergebniskontrolle </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Analyse auf Markt-, Gruppen-, Checklisten- und Abteilungsbasis</a:t>
              </a:r>
            </a:p>
            <a:p>
              <a:pPr marL="285750" indent="-285750">
                <a:spcAft>
                  <a:spcPts val="1200"/>
                </a:spcAft>
                <a:buFont typeface="Wingdings" panose="05000000000000000000" pitchFamily="2" charset="2"/>
                <a:buChar char="ü"/>
              </a:pPr>
              <a:r>
                <a:rPr lang="de-DE" sz="1200" dirty="0">
                  <a:solidFill>
                    <a:schemeClr val="bg1"/>
                  </a:solidFill>
                  <a:latin typeface="Montserrat Medium" pitchFamily="2" charset="77"/>
                </a:rPr>
                <a:t>Individuelle Unternehmenskonfiguration</a:t>
              </a:r>
            </a:p>
          </p:txBody>
        </p:sp>
      </p:grpSp>
      <p:sp>
        <p:nvSpPr>
          <p:cNvPr id="53" name="Abgerundetes Rechteck 23">
            <a:extLst>
              <a:ext uri="{FF2B5EF4-FFF2-40B4-BE49-F238E27FC236}">
                <a16:creationId xmlns:a16="http://schemas.microsoft.com/office/drawing/2014/main" id="{74ABF4F4-5AD9-177E-4A5E-2B030F1ABBF9}"/>
              </a:ext>
            </a:extLst>
          </p:cNvPr>
          <p:cNvSpPr/>
          <p:nvPr/>
        </p:nvSpPr>
        <p:spPr>
          <a:xfrm>
            <a:off x="1232381" y="5527009"/>
            <a:ext cx="6743700" cy="589242"/>
          </a:xfrm>
          <a:prstGeom prst="roundRect">
            <a:avLst/>
          </a:prstGeom>
          <a:solidFill>
            <a:schemeClr val="accent1">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24">
            <a:extLst>
              <a:ext uri="{FF2B5EF4-FFF2-40B4-BE49-F238E27FC236}">
                <a16:creationId xmlns:a16="http://schemas.microsoft.com/office/drawing/2014/main" id="{B8619833-9142-ABB5-6159-DC9A66C7ED2F}"/>
              </a:ext>
            </a:extLst>
          </p:cNvPr>
          <p:cNvSpPr txBox="1"/>
          <p:nvPr/>
        </p:nvSpPr>
        <p:spPr>
          <a:xfrm>
            <a:off x="1562041" y="5590798"/>
            <a:ext cx="6084380" cy="461665"/>
          </a:xfrm>
          <a:prstGeom prst="rect">
            <a:avLst/>
          </a:prstGeom>
          <a:noFill/>
        </p:spPr>
        <p:txBody>
          <a:bodyPr wrap="square" rtlCol="0">
            <a:spAutoFit/>
          </a:bodyPr>
          <a:lstStyle/>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Bearbeitung per Tastatur, Voice oder Foto – online oder offline</a:t>
            </a:r>
          </a:p>
          <a:p>
            <a:pPr marL="342900" indent="-342900">
              <a:buFont typeface="Wingdings" panose="05000000000000000000" pitchFamily="2" charset="2"/>
              <a:buChar char="ü"/>
            </a:pPr>
            <a:r>
              <a:rPr lang="de-DE" sz="1200" dirty="0">
                <a:solidFill>
                  <a:schemeClr val="bg2">
                    <a:lumMod val="25000"/>
                  </a:schemeClr>
                </a:solidFill>
                <a:latin typeface="Montserrat Medium" pitchFamily="2" charset="77"/>
              </a:rPr>
              <a:t>Ergebnisse jederzeit einsehen über E-Mail Berichte und MCL-Cockpit</a:t>
            </a:r>
          </a:p>
        </p:txBody>
      </p:sp>
      <p:cxnSp>
        <p:nvCxnSpPr>
          <p:cNvPr id="58" name="Google Shape;142;p19">
            <a:extLst>
              <a:ext uri="{FF2B5EF4-FFF2-40B4-BE49-F238E27FC236}">
                <a16:creationId xmlns:a16="http://schemas.microsoft.com/office/drawing/2014/main" id="{8707B5C4-C1DC-20B8-29D3-2577FB66E580}"/>
              </a:ext>
            </a:extLst>
          </p:cNvPr>
          <p:cNvCxnSpPr>
            <a:cxnSpLocks/>
          </p:cNvCxnSpPr>
          <p:nvPr/>
        </p:nvCxnSpPr>
        <p:spPr>
          <a:xfrm>
            <a:off x="761822" y="621891"/>
            <a:ext cx="0" cy="763200"/>
          </a:xfrm>
          <a:prstGeom prst="straightConnector1">
            <a:avLst/>
          </a:prstGeom>
          <a:noFill/>
          <a:ln w="76200" cap="rnd" cmpd="sng">
            <a:solidFill>
              <a:srgbClr val="00CCFF"/>
            </a:solidFill>
            <a:prstDash val="solid"/>
            <a:round/>
            <a:headEnd type="none" w="med" len="med"/>
            <a:tailEnd type="none" w="med" len="med"/>
          </a:ln>
        </p:spPr>
      </p:cxnSp>
    </p:spTree>
    <p:extLst>
      <p:ext uri="{BB962C8B-B14F-4D97-AF65-F5344CB8AC3E}">
        <p14:creationId xmlns:p14="http://schemas.microsoft.com/office/powerpoint/2010/main" val="1543170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MCL Farben">
      <a:dk1>
        <a:sysClr val="windowText" lastClr="000000"/>
      </a:dk1>
      <a:lt1>
        <a:sysClr val="window" lastClr="FFFFFF"/>
      </a:lt1>
      <a:dk2>
        <a:srgbClr val="44546A"/>
      </a:dk2>
      <a:lt2>
        <a:srgbClr val="E7E6E6"/>
      </a:lt2>
      <a:accent1>
        <a:srgbClr val="00CCFF"/>
      </a:accent1>
      <a:accent2>
        <a:srgbClr val="E27702"/>
      </a:accent2>
      <a:accent3>
        <a:srgbClr val="A5A5A5"/>
      </a:accent3>
      <a:accent4>
        <a:srgbClr val="FFC000"/>
      </a:accent4>
      <a:accent5>
        <a:srgbClr val="256F68"/>
      </a:accent5>
      <a:accent6>
        <a:srgbClr val="70AD47"/>
      </a:accent6>
      <a:hlink>
        <a:srgbClr val="0563C1"/>
      </a:hlink>
      <a:folHlink>
        <a:srgbClr val="954F72"/>
      </a:folHlink>
    </a:clrScheme>
    <a:fontScheme name="Benutzerdefiniert 1">
      <a:majorFont>
        <a:latin typeface="Bahnschrift SemiCondensed"/>
        <a:ea typeface=""/>
        <a:cs typeface=""/>
      </a:majorFont>
      <a:minorFont>
        <a:latin typeface="Bahnschrift Semi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CBD76A0AB415044930B70ACDEE12625" ma:contentTypeVersion="16" ma:contentTypeDescription="Create a new document." ma:contentTypeScope="" ma:versionID="806a6967aa3f15e08f01547d69b0ca8d">
  <xsd:schema xmlns:xsd="http://www.w3.org/2001/XMLSchema" xmlns:xs="http://www.w3.org/2001/XMLSchema" xmlns:p="http://schemas.microsoft.com/office/2006/metadata/properties" xmlns:ns2="fb1f6af0-71a9-4f7a-8fb5-b5096f665bec" xmlns:ns3="494c6e9b-7053-4c8d-b6cd-d56c5d5a40f9" targetNamespace="http://schemas.microsoft.com/office/2006/metadata/properties" ma:root="true" ma:fieldsID="8ff4e84a9de885e00d65f2e3ee6d02d0" ns2:_="" ns3:_="">
    <xsd:import namespace="fb1f6af0-71a9-4f7a-8fb5-b5096f665bec"/>
    <xsd:import namespace="494c6e9b-7053-4c8d-b6cd-d56c5d5a40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Location"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b1f6af0-71a9-4f7a-8fb5-b5096f665b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635f8574-e7fc-46c7-81c7-ad05c42ce845" ma:termSetId="09814cd3-568e-fe90-9814-8d621ff8fb84" ma:anchorId="fba54fb3-c3e1-fe81-a776-ca4b69148c4d" ma:open="true" ma:isKeyword="false">
      <xsd:complexType>
        <xsd:sequence>
          <xsd:element ref="pc:Terms" minOccurs="0" maxOccurs="1"/>
        </xsd:sequence>
      </xsd:complexType>
    </xsd:element>
    <xsd:element name="MediaServiceLocation" ma:index="19" nillable="true" ma:displayName="Location" ma:indexed="true" ma:internalName="MediaServiceLocation"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94c6e9b-7053-4c8d-b6cd-d56c5d5a40f9"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cfea5f93-7016-4651-85d8-ceea77c93511}" ma:internalName="TaxCatchAll" ma:showField="CatchAllData" ma:web="494c6e9b-7053-4c8d-b6cd-d56c5d5a40f9">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330826-79D5-4C7C-9DC4-1EBBFB5A4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b1f6af0-71a9-4f7a-8fb5-b5096f665bec"/>
    <ds:schemaRef ds:uri="494c6e9b-7053-4c8d-b6cd-d56c5d5a40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18B510-C492-4681-8C07-4EF1648840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TotalTime>
  <Words>2007</Words>
  <Application>Microsoft Office PowerPoint</Application>
  <PresentationFormat>Widescreen</PresentationFormat>
  <Paragraphs>313</Paragraphs>
  <Slides>20</Slides>
  <Notes>5</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Julias PC</dc:creator>
  <cp:lastModifiedBy>Thomas O. Keller (x2 consulting)</cp:lastModifiedBy>
  <cp:revision>1989</cp:revision>
  <cp:lastPrinted>2024-04-10T10:37:45Z</cp:lastPrinted>
  <dcterms:created xsi:type="dcterms:W3CDTF">2023-05-30T14:48:11Z</dcterms:created>
  <dcterms:modified xsi:type="dcterms:W3CDTF">2024-10-17T09:58:04Z</dcterms:modified>
</cp:coreProperties>
</file>